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841" r:id="rId1"/>
  </p:sldMasterIdLst>
  <p:notesMasterIdLst>
    <p:notesMasterId r:id="rId48"/>
  </p:notesMasterIdLst>
  <p:handoutMasterIdLst>
    <p:handoutMasterId r:id="rId49"/>
  </p:handoutMasterIdLst>
  <p:sldIdLst>
    <p:sldId id="260" r:id="rId2"/>
    <p:sldId id="261" r:id="rId3"/>
    <p:sldId id="267" r:id="rId4"/>
    <p:sldId id="268" r:id="rId5"/>
    <p:sldId id="269" r:id="rId6"/>
    <p:sldId id="262" r:id="rId7"/>
    <p:sldId id="270" r:id="rId8"/>
    <p:sldId id="271" r:id="rId9"/>
    <p:sldId id="273" r:id="rId10"/>
    <p:sldId id="272" r:id="rId11"/>
    <p:sldId id="279" r:id="rId12"/>
    <p:sldId id="283" r:id="rId13"/>
    <p:sldId id="306" r:id="rId14"/>
    <p:sldId id="317" r:id="rId15"/>
    <p:sldId id="333" r:id="rId16"/>
    <p:sldId id="323" r:id="rId17"/>
    <p:sldId id="322" r:id="rId18"/>
    <p:sldId id="289" r:id="rId19"/>
    <p:sldId id="290" r:id="rId20"/>
    <p:sldId id="292" r:id="rId21"/>
    <p:sldId id="294" r:id="rId22"/>
    <p:sldId id="295" r:id="rId23"/>
    <p:sldId id="296" r:id="rId24"/>
    <p:sldId id="291" r:id="rId25"/>
    <p:sldId id="299" r:id="rId26"/>
    <p:sldId id="300" r:id="rId27"/>
    <p:sldId id="301" r:id="rId28"/>
    <p:sldId id="302" r:id="rId29"/>
    <p:sldId id="328" r:id="rId30"/>
    <p:sldId id="329" r:id="rId31"/>
    <p:sldId id="304" r:id="rId32"/>
    <p:sldId id="324" r:id="rId33"/>
    <p:sldId id="325" r:id="rId34"/>
    <p:sldId id="326" r:id="rId35"/>
    <p:sldId id="330" r:id="rId36"/>
    <p:sldId id="288" r:id="rId37"/>
    <p:sldId id="280" r:id="rId38"/>
    <p:sldId id="314" r:id="rId39"/>
    <p:sldId id="315" r:id="rId40"/>
    <p:sldId id="316" r:id="rId41"/>
    <p:sldId id="307" r:id="rId42"/>
    <p:sldId id="309" r:id="rId43"/>
    <p:sldId id="308" r:id="rId44"/>
    <p:sldId id="311" r:id="rId45"/>
    <p:sldId id="312" r:id="rId46"/>
    <p:sldId id="258" r:id="rId4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29" autoAdjust="0"/>
    <p:restoredTop sz="96370" autoAdjust="0"/>
  </p:normalViewPr>
  <p:slideViewPr>
    <p:cSldViewPr snapToGrid="0" showGuides="1">
      <p:cViewPr varScale="1">
        <p:scale>
          <a:sx n="78" d="100"/>
          <a:sy n="78" d="100"/>
        </p:scale>
        <p:origin x="821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12" d="100"/>
          <a:sy n="112" d="100"/>
        </p:scale>
        <p:origin x="431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386" cy="4663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30091"/>
            <a:ext cx="3038386" cy="4663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77" y="8830091"/>
            <a:ext cx="3038386" cy="4663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F87CD1-9FAD-46B5-9355-0904775D8B8E}" type="slidenum">
              <a:rPr lang="en-GB" smtClean="0"/>
              <a:t>‹#›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"/>
          </p:nvPr>
        </p:nvSpPr>
        <p:spPr>
          <a:xfrm>
            <a:off x="3970377" y="0"/>
            <a:ext cx="3038386" cy="4663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CA5E0-4CEA-42C3-9F3E-50F2D2E25A13}" type="datetimeFigureOut">
              <a:rPr lang="en-GB" smtClean="0"/>
              <a:t>10/04/2019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27897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386" cy="4663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77" y="0"/>
            <a:ext cx="3038386" cy="4663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73DFD2-26F7-4DD9-B242-9288C90C4AE1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30091"/>
            <a:ext cx="3038386" cy="4663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77" y="8830091"/>
            <a:ext cx="3038386" cy="4663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E4102B-F3F6-4664-8FB3-3073A0278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0454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017659" y="3393440"/>
            <a:ext cx="4860000" cy="2446501"/>
          </a:xfrm>
        </p:spPr>
        <p:txBody>
          <a:bodyPr anchor="ctr">
            <a:noAutofit/>
          </a:bodyPr>
          <a:lstStyle>
            <a:lvl1pPr algn="r">
              <a:lnSpc>
                <a:spcPct val="90000"/>
              </a:lnSpc>
              <a:defRPr sz="36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CLICK TO EDIT MASTER TITLE STYLE IN UPPERCASE</a:t>
            </a:r>
            <a:endParaRPr lang="en-GB" dirty="0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7017659" y="5834109"/>
            <a:ext cx="4860000" cy="274301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Day/Month/Year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7794" y="34774"/>
            <a:ext cx="1128220" cy="122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852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6_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61579" y="2924944"/>
            <a:ext cx="11103040" cy="21602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defRPr sz="4000" spc="0" baseline="0">
                <a:solidFill>
                  <a:schemeClr val="accent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 SECTION HEADER PAGE TO SUBDIVIDE YOUR PRESENTATION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-1200" y="5887432"/>
            <a:ext cx="12193200" cy="98072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15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808" y="34775"/>
            <a:ext cx="847186" cy="9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217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61579" y="2924944"/>
            <a:ext cx="11103040" cy="21602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defRPr sz="4000" spc="0" baseline="0">
                <a:solidFill>
                  <a:schemeClr val="accent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 SECTION HEADER PAGE TO SUBDIVIDE YOUR PRESENTATION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-1200" y="5887432"/>
            <a:ext cx="12193200" cy="98072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15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808" y="34775"/>
            <a:ext cx="847186" cy="9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961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lang="en-GB" sz="2400" b="0" kern="1200" cap="all" spc="0" baseline="0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IN UPPERCASE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0000"/>
            <a:ext cx="5400000" cy="4680000"/>
          </a:xfrm>
        </p:spPr>
        <p:txBody>
          <a:bodyPr>
            <a:normAutofit/>
          </a:bodyPr>
          <a:lstStyle>
            <a:lvl1pPr marL="2304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Char char="•"/>
              <a:tabLst/>
              <a:defRPr sz="2400">
                <a:solidFill>
                  <a:srgbClr val="333333"/>
                </a:solidFill>
              </a:defRPr>
            </a:lvl1pPr>
            <a:lvl2pPr marL="6876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Char char="•"/>
              <a:tabLst/>
              <a:defRPr sz="2000">
                <a:solidFill>
                  <a:srgbClr val="333333"/>
                </a:solidFill>
              </a:defRPr>
            </a:lvl2pPr>
            <a:lvl3pPr marL="11448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sz="2215">
                <a:solidFill>
                  <a:srgbClr val="333333"/>
                </a:solidFill>
              </a:defRPr>
            </a:lvl3pPr>
            <a:lvl4pPr marL="16020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sz="1969">
                <a:solidFill>
                  <a:srgbClr val="333333"/>
                </a:solidFill>
              </a:defRPr>
            </a:lvl4pPr>
            <a:lvl5pPr marL="2059200" marR="0" indent="-230400" algn="l" defTabSz="71596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sz="1969">
                <a:solidFill>
                  <a:srgbClr val="33333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357600" y="1440000"/>
            <a:ext cx="5400000" cy="4680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459415" y="6216798"/>
            <a:ext cx="459249" cy="305943"/>
          </a:xfrm>
          <a:prstGeom prst="rect">
            <a:avLst/>
          </a:prstGeom>
        </p:spPr>
        <p:txBody>
          <a:bodyPr/>
          <a:lstStyle>
            <a:lvl1pPr algn="r">
              <a:defRPr sz="1400" smtClean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52301" y="6266055"/>
            <a:ext cx="3686299" cy="3059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l">
              <a:defRPr lang="en-US" sz="1000" smtClean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© Copyright MSC Mediterranean Shipping Company S.A. 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9347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lang="en-GB" sz="2400" b="0" kern="1200" cap="all" spc="0" baseline="0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IN UPPERCASE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7600" y="1439999"/>
            <a:ext cx="5400000" cy="4680000"/>
          </a:xfrm>
        </p:spPr>
        <p:txBody>
          <a:bodyPr>
            <a:normAutofit/>
          </a:bodyPr>
          <a:lstStyle>
            <a:lvl1pPr marL="2304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Char char="•"/>
              <a:tabLst/>
              <a:defRPr sz="2954">
                <a:solidFill>
                  <a:srgbClr val="333333"/>
                </a:solidFill>
              </a:defRPr>
            </a:lvl1pPr>
            <a:lvl2pPr marL="6876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Char char="•"/>
              <a:tabLst/>
              <a:defRPr sz="2462">
                <a:solidFill>
                  <a:srgbClr val="333333"/>
                </a:solidFill>
              </a:defRPr>
            </a:lvl2pPr>
            <a:lvl3pPr marL="11448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sz="2215">
                <a:solidFill>
                  <a:srgbClr val="333333"/>
                </a:solidFill>
              </a:defRPr>
            </a:lvl3pPr>
            <a:lvl4pPr marL="16020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sz="1969">
                <a:solidFill>
                  <a:srgbClr val="333333"/>
                </a:solidFill>
              </a:defRPr>
            </a:lvl4pPr>
            <a:lvl5pPr marL="2059200" marR="0" indent="-230400" algn="l" defTabSz="71596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sz="1969">
                <a:solidFill>
                  <a:srgbClr val="33333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57199" y="1440000"/>
            <a:ext cx="5400000" cy="4680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459415" y="6216798"/>
            <a:ext cx="459249" cy="305943"/>
          </a:xfrm>
          <a:prstGeom prst="rect">
            <a:avLst/>
          </a:prstGeom>
        </p:spPr>
        <p:txBody>
          <a:bodyPr/>
          <a:lstStyle>
            <a:lvl1pPr algn="r">
              <a:defRPr sz="1400" smtClean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52301" y="6266055"/>
            <a:ext cx="3686299" cy="3059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l">
              <a:defRPr lang="en-US" sz="1000" smtClean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© Copyright MSC Mediterranean Shipping Company S.A. 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3464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lang="en-GB" sz="2400" b="0" kern="1200" cap="all" spc="0" baseline="0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IN UPPERCASE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39999"/>
            <a:ext cx="5400000" cy="4680000"/>
          </a:xfrm>
        </p:spPr>
        <p:txBody>
          <a:bodyPr>
            <a:normAutofit/>
          </a:bodyPr>
          <a:lstStyle>
            <a:lvl1pPr marL="2304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Char char="•"/>
              <a:tabLst/>
              <a:defRPr sz="2400"/>
            </a:lvl1pPr>
            <a:lvl2pPr marL="6876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Char char="•"/>
              <a:tabLst/>
              <a:defRPr sz="2200"/>
            </a:lvl2pPr>
            <a:lvl3pPr marL="11448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sz="2200"/>
            </a:lvl3pPr>
            <a:lvl4pPr marL="16020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sz="1600"/>
            </a:lvl4pPr>
            <a:lvl5pPr marL="2059200" marR="0" indent="-230400" algn="l" defTabSz="71596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sz="985"/>
            </a:lvl5pPr>
            <a:lvl6pPr>
              <a:defRPr sz="1785"/>
            </a:lvl6pPr>
            <a:lvl7pPr>
              <a:defRPr sz="2585"/>
            </a:lvl7pPr>
            <a:lvl8pPr>
              <a:defRPr sz="2215"/>
            </a:lvl8pPr>
            <a:lvl9pPr>
              <a:defRPr sz="221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6357600" y="1440000"/>
            <a:ext cx="5400000" cy="468000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459415" y="6216798"/>
            <a:ext cx="459249" cy="305943"/>
          </a:xfrm>
          <a:prstGeom prst="rect">
            <a:avLst/>
          </a:prstGeom>
        </p:spPr>
        <p:txBody>
          <a:bodyPr/>
          <a:lstStyle>
            <a:lvl1pPr algn="r">
              <a:defRPr sz="1400" smtClean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52301" y="6266055"/>
            <a:ext cx="3686299" cy="3059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l">
              <a:defRPr lang="en-US" sz="1000" smtClean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© Copyright MSC Mediterranean Shipping Company S.A. 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4405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lang="en-GB" sz="2400" b="0" kern="1200" cap="all" spc="0" baseline="0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IN UPPERCASE</a:t>
            </a:r>
            <a:endParaRPr lang="en-GB" dirty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459415" y="6216798"/>
            <a:ext cx="459249" cy="305943"/>
          </a:xfrm>
          <a:prstGeom prst="rect">
            <a:avLst/>
          </a:prstGeom>
        </p:spPr>
        <p:txBody>
          <a:bodyPr/>
          <a:lstStyle>
            <a:lvl1pPr algn="r">
              <a:defRPr sz="1400" smtClean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52301" y="6266055"/>
            <a:ext cx="3686299" cy="3059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l">
              <a:defRPr lang="en-US" sz="1000" smtClean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© Copyright MSC Mediterranean Shipping Company S.A. 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7642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459415" y="6216798"/>
            <a:ext cx="459249" cy="305943"/>
          </a:xfrm>
          <a:prstGeom prst="rect">
            <a:avLst/>
          </a:prstGeom>
        </p:spPr>
        <p:txBody>
          <a:bodyPr/>
          <a:lstStyle>
            <a:lvl1pPr algn="r">
              <a:defRPr sz="1400" smtClean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52301" y="6266055"/>
            <a:ext cx="3686299" cy="3059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l">
              <a:defRPr lang="en-US" sz="1000" smtClean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© Copyright MSC Mediterranean Shipping Company S.A. 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0430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astbound St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 flipH="1">
            <a:off x="4320000" y="0"/>
            <a:ext cx="21579" cy="685800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239156" y="2520000"/>
            <a:ext cx="3840000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4560000" y="2520000"/>
            <a:ext cx="7440000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900112"/>
            <a:ext cx="4272000" cy="864000"/>
          </a:xfrm>
        </p:spPr>
        <p:txBody>
          <a:bodyPr lIns="180000" rIns="180000" bIns="180000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FontTx/>
              <a:buNone/>
              <a:defRPr lang="en-US" sz="2000" b="0" kern="1200" cap="all" spc="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NAME OF SERVICE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4"/>
          </p:nvPr>
        </p:nvSpPr>
        <p:spPr>
          <a:xfrm>
            <a:off x="0" y="2519363"/>
            <a:ext cx="4320117" cy="4338000"/>
          </a:xfrm>
        </p:spPr>
        <p:txBody>
          <a:bodyPr lIns="180000" tIns="180000" rIns="180000" bIns="18000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4363200" y="1"/>
            <a:ext cx="7824000" cy="25193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2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09904" y="6399056"/>
            <a:ext cx="4210097" cy="3059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l">
              <a:defRPr lang="en-US" sz="1000" smtClean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© Copyright MSC Mediterranean Shipping Company S.A. </a:t>
            </a:r>
          </a:p>
          <a:p>
            <a:r>
              <a:rPr lang="en-US" dirty="0"/>
              <a:t> </a:t>
            </a:r>
          </a:p>
        </p:txBody>
      </p:sp>
      <p:sp>
        <p:nvSpPr>
          <p:cNvPr id="23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088261" y="6349799"/>
            <a:ext cx="612332" cy="305943"/>
          </a:xfrm>
          <a:prstGeom prst="rect">
            <a:avLst/>
          </a:prstGeom>
        </p:spPr>
        <p:txBody>
          <a:bodyPr/>
          <a:lstStyle>
            <a:lvl1pPr algn="r">
              <a:defRPr sz="1400" smtClean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257301" y="1914634"/>
            <a:ext cx="2821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latin typeface="+mj-lt"/>
              </a:rPr>
              <a:t>EASTBOUND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6"/>
          </p:nvPr>
        </p:nvSpPr>
        <p:spPr>
          <a:xfrm>
            <a:off x="4385240" y="2647951"/>
            <a:ext cx="7776000" cy="3533775"/>
          </a:xfr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  <p:sp>
        <p:nvSpPr>
          <p:cNvPr id="28" name="Title 5"/>
          <p:cNvSpPr>
            <a:spLocks noGrp="1"/>
          </p:cNvSpPr>
          <p:nvPr>
            <p:ph type="title" hasCustomPrompt="1"/>
          </p:nvPr>
        </p:nvSpPr>
        <p:spPr>
          <a:xfrm>
            <a:off x="0" y="11924"/>
            <a:ext cx="4272000" cy="864000"/>
          </a:xfrm>
        </p:spPr>
        <p:txBody>
          <a:bodyPr/>
          <a:lstStyle>
            <a:lvl1pPr marL="177800" indent="0"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NAME OF TRADE</a:t>
            </a:r>
            <a:endParaRPr lang="en-GB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" y="1786200"/>
            <a:ext cx="647778" cy="65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5671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stbound St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 flipH="1">
            <a:off x="4320000" y="0"/>
            <a:ext cx="21579" cy="685800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239156" y="2520000"/>
            <a:ext cx="3840000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4560000" y="2520000"/>
            <a:ext cx="7440000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Content Placeholder 19"/>
          <p:cNvSpPr>
            <a:spLocks noGrp="1"/>
          </p:cNvSpPr>
          <p:nvPr>
            <p:ph sz="quarter" idx="14"/>
          </p:nvPr>
        </p:nvSpPr>
        <p:spPr>
          <a:xfrm>
            <a:off x="0" y="2519363"/>
            <a:ext cx="4320117" cy="4338000"/>
          </a:xfrm>
        </p:spPr>
        <p:txBody>
          <a:bodyPr lIns="180000" tIns="180000" rIns="180000" bIns="18000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4362451" y="1"/>
            <a:ext cx="7829549" cy="25193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09904" y="6399056"/>
            <a:ext cx="4210097" cy="3059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l">
              <a:defRPr lang="en-US" sz="1000" smtClean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© Copyright MSC Mediterranean Shipping Company S.A. </a:t>
            </a:r>
          </a:p>
          <a:p>
            <a:r>
              <a:rPr lang="en-US" dirty="0"/>
              <a:t> </a:t>
            </a: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088261" y="6349799"/>
            <a:ext cx="612332" cy="305943"/>
          </a:xfrm>
          <a:prstGeom prst="rect">
            <a:avLst/>
          </a:prstGeom>
        </p:spPr>
        <p:txBody>
          <a:bodyPr/>
          <a:lstStyle>
            <a:lvl1pPr algn="r">
              <a:defRPr sz="1400" smtClean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21" name="TextBox 20"/>
          <p:cNvSpPr txBox="1"/>
          <p:nvPr userDrawn="1"/>
        </p:nvSpPr>
        <p:spPr>
          <a:xfrm>
            <a:off x="1257301" y="1914634"/>
            <a:ext cx="2821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latin typeface="+mj-lt"/>
              </a:rPr>
              <a:t>WESTBOUND</a:t>
            </a:r>
          </a:p>
        </p:txBody>
      </p:sp>
      <p:sp>
        <p:nvSpPr>
          <p:cNvPr id="24" name="Table Placeholder 8"/>
          <p:cNvSpPr>
            <a:spLocks noGrp="1"/>
          </p:cNvSpPr>
          <p:nvPr>
            <p:ph type="tbl" sz="quarter" idx="16"/>
          </p:nvPr>
        </p:nvSpPr>
        <p:spPr>
          <a:xfrm>
            <a:off x="4385240" y="2647951"/>
            <a:ext cx="7776000" cy="3533775"/>
          </a:xfr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  <p:sp>
        <p:nvSpPr>
          <p:cNvPr id="30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900112"/>
            <a:ext cx="4272000" cy="864000"/>
          </a:xfrm>
        </p:spPr>
        <p:txBody>
          <a:bodyPr lIns="180000" rIns="180000" bIns="180000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FontTx/>
              <a:buNone/>
              <a:defRPr lang="en-US" sz="2000" b="0" kern="1200" cap="all" spc="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NAME OF SERVICE</a:t>
            </a:r>
          </a:p>
        </p:txBody>
      </p:sp>
      <p:sp>
        <p:nvSpPr>
          <p:cNvPr id="31" name="Title 5"/>
          <p:cNvSpPr>
            <a:spLocks noGrp="1"/>
          </p:cNvSpPr>
          <p:nvPr>
            <p:ph type="title" hasCustomPrompt="1"/>
          </p:nvPr>
        </p:nvSpPr>
        <p:spPr>
          <a:xfrm>
            <a:off x="0" y="11924"/>
            <a:ext cx="4272000" cy="864000"/>
          </a:xfrm>
        </p:spPr>
        <p:txBody>
          <a:bodyPr/>
          <a:lstStyle>
            <a:lvl1pPr marL="177800" indent="0"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NAME OF TRADE</a:t>
            </a:r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00" y="1786200"/>
            <a:ext cx="647361" cy="65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6253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rthbound St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 flipH="1">
            <a:off x="4320000" y="0"/>
            <a:ext cx="21579" cy="685800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239156" y="2520000"/>
            <a:ext cx="3840000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4560000" y="2520000"/>
            <a:ext cx="7440000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Content Placeholder 19"/>
          <p:cNvSpPr>
            <a:spLocks noGrp="1"/>
          </p:cNvSpPr>
          <p:nvPr>
            <p:ph sz="quarter" idx="14"/>
          </p:nvPr>
        </p:nvSpPr>
        <p:spPr>
          <a:xfrm>
            <a:off x="0" y="2519363"/>
            <a:ext cx="4320117" cy="4338000"/>
          </a:xfrm>
        </p:spPr>
        <p:txBody>
          <a:bodyPr lIns="180000" tIns="180000" rIns="180000" bIns="18000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4362451" y="1"/>
            <a:ext cx="7829549" cy="25193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09904" y="6399056"/>
            <a:ext cx="4210097" cy="3059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l">
              <a:defRPr lang="en-US" sz="1000" smtClean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© Copyright MSC Mediterranean Shipping Company S.A. </a:t>
            </a:r>
          </a:p>
          <a:p>
            <a:r>
              <a:rPr lang="en-US" dirty="0"/>
              <a:t> </a:t>
            </a: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088261" y="6349799"/>
            <a:ext cx="612332" cy="305943"/>
          </a:xfrm>
          <a:prstGeom prst="rect">
            <a:avLst/>
          </a:prstGeom>
        </p:spPr>
        <p:txBody>
          <a:bodyPr/>
          <a:lstStyle>
            <a:lvl1pPr algn="r">
              <a:defRPr sz="1400" smtClean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24" name="Table Placeholder 8"/>
          <p:cNvSpPr>
            <a:spLocks noGrp="1"/>
          </p:cNvSpPr>
          <p:nvPr>
            <p:ph type="tbl" sz="quarter" idx="16"/>
          </p:nvPr>
        </p:nvSpPr>
        <p:spPr>
          <a:xfrm>
            <a:off x="4385240" y="2647951"/>
            <a:ext cx="7776000" cy="3533775"/>
          </a:xfr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900112"/>
            <a:ext cx="4272000" cy="864000"/>
          </a:xfrm>
        </p:spPr>
        <p:txBody>
          <a:bodyPr lIns="180000" rIns="180000" bIns="180000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FontTx/>
              <a:buNone/>
              <a:defRPr lang="en-US" sz="2000" b="0" kern="1200" cap="all" spc="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NAME OF SERVICE</a:t>
            </a:r>
          </a:p>
        </p:txBody>
      </p:sp>
      <p:sp>
        <p:nvSpPr>
          <p:cNvPr id="29" name="Title 5"/>
          <p:cNvSpPr>
            <a:spLocks noGrp="1"/>
          </p:cNvSpPr>
          <p:nvPr>
            <p:ph type="title" hasCustomPrompt="1"/>
          </p:nvPr>
        </p:nvSpPr>
        <p:spPr>
          <a:xfrm>
            <a:off x="0" y="11924"/>
            <a:ext cx="4272000" cy="864000"/>
          </a:xfrm>
        </p:spPr>
        <p:txBody>
          <a:bodyPr/>
          <a:lstStyle>
            <a:lvl1pPr marL="177800" indent="0"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NAME OF TRADE</a:t>
            </a:r>
            <a:endParaRPr lang="en-GB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1257301" y="1914634"/>
            <a:ext cx="2821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latin typeface="+mj-lt"/>
              </a:rPr>
              <a:t>NORTHBOUND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1786200"/>
            <a:ext cx="647360" cy="65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4525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lang="en-GB" sz="2400" b="0" kern="1200" cap="all" spc="0" baseline="0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IN UPPERCASE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9999"/>
            <a:ext cx="11302409" cy="4680000"/>
          </a:xfrm>
        </p:spPr>
        <p:txBody>
          <a:bodyPr/>
          <a:lstStyle>
            <a:lvl1pPr marL="2304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Char char="•"/>
              <a:tabLst/>
              <a:defRPr/>
            </a:lvl1pPr>
            <a:lvl2pPr marL="6876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Char char="•"/>
              <a:tabLst/>
              <a:defRPr/>
            </a:lvl2pPr>
            <a:lvl3pPr marL="11448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/>
            </a:lvl3pPr>
            <a:lvl4pPr marL="16020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/>
            </a:lvl4pPr>
            <a:lvl5pPr marL="2059200" marR="0" indent="-230400" algn="l" defTabSz="71596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459415" y="6216798"/>
            <a:ext cx="459249" cy="305943"/>
          </a:xfrm>
          <a:prstGeom prst="rect">
            <a:avLst/>
          </a:prstGeom>
        </p:spPr>
        <p:txBody>
          <a:bodyPr/>
          <a:lstStyle>
            <a:lvl1pPr algn="r">
              <a:defRPr sz="1400" smtClean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52301" y="6266055"/>
            <a:ext cx="3686299" cy="3059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l">
              <a:defRPr lang="en-US" sz="1000" smtClean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© Copyright MSC Mediterranean Shipping Company S.A. 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41216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uthbound St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 flipH="1">
            <a:off x="4320000" y="0"/>
            <a:ext cx="21579" cy="685800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239156" y="2520000"/>
            <a:ext cx="3840000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4560000" y="2520000"/>
            <a:ext cx="7440000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Content Placeholder 19"/>
          <p:cNvSpPr>
            <a:spLocks noGrp="1"/>
          </p:cNvSpPr>
          <p:nvPr>
            <p:ph sz="quarter" idx="14"/>
          </p:nvPr>
        </p:nvSpPr>
        <p:spPr>
          <a:xfrm>
            <a:off x="0" y="2519363"/>
            <a:ext cx="4320117" cy="4338000"/>
          </a:xfrm>
        </p:spPr>
        <p:txBody>
          <a:bodyPr lIns="180000" tIns="180000" rIns="180000" bIns="18000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4362451" y="1"/>
            <a:ext cx="7829549" cy="25193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09904" y="6399056"/>
            <a:ext cx="4210097" cy="3059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l">
              <a:defRPr lang="en-US" sz="1000" smtClean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© Copyright MSC Mediterranean Shipping Company S.A. </a:t>
            </a:r>
          </a:p>
          <a:p>
            <a:r>
              <a:rPr lang="en-US" dirty="0"/>
              <a:t> </a:t>
            </a: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088261" y="6349799"/>
            <a:ext cx="612332" cy="305943"/>
          </a:xfrm>
          <a:prstGeom prst="rect">
            <a:avLst/>
          </a:prstGeom>
        </p:spPr>
        <p:txBody>
          <a:bodyPr/>
          <a:lstStyle>
            <a:lvl1pPr algn="r">
              <a:defRPr sz="1400" smtClean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24" name="Table Placeholder 8"/>
          <p:cNvSpPr>
            <a:spLocks noGrp="1"/>
          </p:cNvSpPr>
          <p:nvPr>
            <p:ph type="tbl" sz="quarter" idx="16"/>
          </p:nvPr>
        </p:nvSpPr>
        <p:spPr>
          <a:xfrm>
            <a:off x="4385240" y="2647951"/>
            <a:ext cx="7776000" cy="3533775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latin typeface="+mn-lt"/>
              </a:defRPr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900112"/>
            <a:ext cx="4272000" cy="864000"/>
          </a:xfrm>
        </p:spPr>
        <p:txBody>
          <a:bodyPr lIns="180000" rIns="180000" bIns="180000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buFontTx/>
              <a:buNone/>
              <a:defRPr lang="en-US" sz="2000" b="0" kern="1200" cap="all" spc="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NAME OF SERVICE</a:t>
            </a:r>
          </a:p>
        </p:txBody>
      </p:sp>
      <p:sp>
        <p:nvSpPr>
          <p:cNvPr id="29" name="Title 5"/>
          <p:cNvSpPr>
            <a:spLocks noGrp="1"/>
          </p:cNvSpPr>
          <p:nvPr>
            <p:ph type="title" hasCustomPrompt="1"/>
          </p:nvPr>
        </p:nvSpPr>
        <p:spPr>
          <a:xfrm>
            <a:off x="0" y="11924"/>
            <a:ext cx="4272000" cy="864000"/>
          </a:xfrm>
        </p:spPr>
        <p:txBody>
          <a:bodyPr/>
          <a:lstStyle>
            <a:lvl1pPr marL="177800" indent="0"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NAME OF TRADE</a:t>
            </a:r>
            <a:endParaRPr lang="en-GB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257301" y="1914634"/>
            <a:ext cx="2821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latin typeface="+mj-lt"/>
              </a:rPr>
              <a:t>SOUTHBOUND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1786200"/>
            <a:ext cx="647360" cy="65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3508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991926"/>
            <a:ext cx="4267200" cy="462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456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lang="en-GB" sz="2400" b="0" kern="1200" cap="all" spc="0" baseline="0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IN UPPERCASE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39999"/>
            <a:ext cx="5400000" cy="4680000"/>
          </a:xfrm>
        </p:spPr>
        <p:txBody>
          <a:bodyPr>
            <a:normAutofit/>
          </a:bodyPr>
          <a:lstStyle>
            <a:lvl1pPr marL="180975" marR="0" indent="-180975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Char char="•"/>
              <a:tabLst/>
              <a:defRPr lang="fr-CH" dirty="0" smtClean="0"/>
            </a:lvl1pPr>
            <a:lvl2pPr marL="534988" marR="0" indent="-173038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5000"/>
              <a:buFont typeface="Arial" pitchFamily="34" charset="0"/>
              <a:buChar char="•"/>
              <a:tabLst/>
              <a:defRPr lang="fr-CH" dirty="0" smtClean="0"/>
            </a:lvl2pPr>
            <a:lvl3pPr marL="982663" marR="0" indent="-180975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lang="fr-CH" dirty="0" smtClean="0"/>
            </a:lvl3pPr>
            <a:lvl4pPr marL="1431925" marR="0" indent="-173038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lang="fr-CH" dirty="0" smtClean="0"/>
            </a:lvl4pPr>
            <a:lvl5pPr marL="1881188" marR="0" indent="-182563" algn="l" defTabSz="71596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lang="en-GB" dirty="0"/>
            </a:lvl5pPr>
            <a:lvl6pPr>
              <a:defRPr sz="2215"/>
            </a:lvl6pPr>
            <a:lvl7pPr>
              <a:defRPr sz="2215"/>
            </a:lvl7pPr>
            <a:lvl8pPr>
              <a:defRPr sz="2215"/>
            </a:lvl8pPr>
            <a:lvl9pPr>
              <a:defRPr sz="221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459415" y="6216798"/>
            <a:ext cx="459249" cy="305943"/>
          </a:xfrm>
          <a:prstGeom prst="rect">
            <a:avLst/>
          </a:prstGeom>
        </p:spPr>
        <p:txBody>
          <a:bodyPr/>
          <a:lstStyle>
            <a:lvl1pPr algn="r">
              <a:defRPr sz="1400" smtClean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52301" y="6266055"/>
            <a:ext cx="3686299" cy="3059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l">
              <a:defRPr lang="en-US" sz="1000" smtClean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© Copyright MSC Mediterranean Shipping Company S.A. </a:t>
            </a:r>
          </a:p>
          <a:p>
            <a:r>
              <a:rPr lang="en-US" dirty="0"/>
              <a:t> 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5992483" y="1439999"/>
            <a:ext cx="5400000" cy="4680000"/>
          </a:xfrm>
        </p:spPr>
        <p:txBody>
          <a:bodyPr>
            <a:normAutofit/>
          </a:bodyPr>
          <a:lstStyle>
            <a:lvl1pPr marL="180975" marR="0" indent="-180975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Char char="•"/>
              <a:tabLst/>
              <a:defRPr lang="fr-CH" dirty="0" smtClean="0"/>
            </a:lvl1pPr>
            <a:lvl2pPr marL="534988" marR="0" indent="-173038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5000"/>
              <a:buFont typeface="Arial" pitchFamily="34" charset="0"/>
              <a:buChar char="•"/>
              <a:tabLst/>
              <a:defRPr lang="fr-CH" dirty="0" smtClean="0"/>
            </a:lvl2pPr>
            <a:lvl3pPr marL="982663" marR="0" indent="-180975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lang="fr-CH" dirty="0" smtClean="0"/>
            </a:lvl3pPr>
            <a:lvl4pPr marL="1431925" marR="0" indent="-173038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lang="fr-CH" dirty="0" smtClean="0"/>
            </a:lvl4pPr>
            <a:lvl5pPr marL="1881188" marR="0" indent="-182563" algn="l" defTabSz="71596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lang="en-GB" dirty="0"/>
            </a:lvl5pPr>
            <a:lvl6pPr>
              <a:defRPr sz="2215"/>
            </a:lvl6pPr>
            <a:lvl7pPr>
              <a:defRPr sz="2215"/>
            </a:lvl7pPr>
            <a:lvl8pPr>
              <a:defRPr sz="2215"/>
            </a:lvl8pPr>
            <a:lvl9pPr>
              <a:defRPr sz="221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462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49313" y="1535113"/>
            <a:ext cx="5400000" cy="639762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en-US" sz="2000" b="0" kern="1200" cap="all" baseline="0" dirty="0" smtClean="0">
                <a:solidFill>
                  <a:srgbClr val="333333"/>
                </a:solidFill>
                <a:latin typeface="+mj-lt"/>
                <a:ea typeface="+mn-ea"/>
                <a:cs typeface="Calibri" pitchFamily="34" charset="0"/>
              </a:defRPr>
            </a:lvl1pPr>
            <a:lvl2pPr marL="562722" indent="0">
              <a:buNone/>
              <a:defRPr sz="2462" b="1"/>
            </a:lvl2pPr>
            <a:lvl3pPr marL="1125444" indent="0">
              <a:buNone/>
              <a:defRPr sz="2215" b="1"/>
            </a:lvl3pPr>
            <a:lvl4pPr marL="1688165" indent="0">
              <a:buNone/>
              <a:defRPr sz="1969" b="1"/>
            </a:lvl4pPr>
            <a:lvl5pPr marL="2250887" indent="0">
              <a:buNone/>
              <a:defRPr sz="1969" b="1"/>
            </a:lvl5pPr>
            <a:lvl6pPr marL="2813609" indent="0">
              <a:buNone/>
              <a:defRPr sz="1969" b="1"/>
            </a:lvl6pPr>
            <a:lvl7pPr marL="3376331" indent="0">
              <a:buNone/>
              <a:defRPr sz="1969" b="1"/>
            </a:lvl7pPr>
            <a:lvl8pPr marL="3939052" indent="0">
              <a:buNone/>
              <a:defRPr sz="1969" b="1"/>
            </a:lvl8pPr>
            <a:lvl9pPr marL="4501774" indent="0">
              <a:buNone/>
              <a:defRPr sz="1969" b="1"/>
            </a:lvl9pPr>
          </a:lstStyle>
          <a:p>
            <a:pPr marL="0" marR="0" lvl="0" indent="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49313" y="2174875"/>
            <a:ext cx="5400000" cy="3951288"/>
          </a:xfrm>
        </p:spPr>
        <p:txBody>
          <a:bodyPr>
            <a:normAutofit/>
          </a:bodyPr>
          <a:lstStyle>
            <a:lvl1pPr marL="2304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Char char="•"/>
              <a:tabLst/>
              <a:defRPr sz="2400"/>
            </a:lvl1pPr>
            <a:lvl2pPr marL="6876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Char char="•"/>
              <a:tabLst/>
              <a:defRPr sz="2000"/>
            </a:lvl2pPr>
            <a:lvl3pPr marL="11448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sz="1800"/>
            </a:lvl3pPr>
            <a:lvl4pPr marL="16020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sz="1600"/>
            </a:lvl4pPr>
            <a:lvl5pPr marL="2059200" marR="0" indent="-230400" algn="l" defTabSz="71596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sz="1600"/>
            </a:lvl5pPr>
            <a:lvl6pPr>
              <a:defRPr sz="1969"/>
            </a:lvl6pPr>
            <a:lvl7pPr>
              <a:defRPr sz="1969"/>
            </a:lvl7pPr>
            <a:lvl8pPr>
              <a:defRPr sz="1969"/>
            </a:lvl8pPr>
            <a:lvl9pPr>
              <a:defRPr sz="196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11459415" y="6216798"/>
            <a:ext cx="459249" cy="305943"/>
          </a:xfrm>
          <a:prstGeom prst="rect">
            <a:avLst/>
          </a:prstGeom>
        </p:spPr>
        <p:txBody>
          <a:bodyPr/>
          <a:lstStyle>
            <a:lvl1pPr algn="r">
              <a:defRPr sz="1400" smtClean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52301" y="6266055"/>
            <a:ext cx="3686299" cy="3059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l">
              <a:defRPr lang="en-US" sz="1000" smtClean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© Copyright MSC Mediterranean Shipping Company S.A. </a:t>
            </a:r>
          </a:p>
          <a:p>
            <a:r>
              <a:rPr lang="en-US" dirty="0"/>
              <a:t> 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 bwMode="gray">
          <a:xfrm>
            <a:off x="457200" y="37324"/>
            <a:ext cx="8528399" cy="9072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lnSpc>
                <a:spcPct val="90000"/>
              </a:lnSpc>
              <a:defRPr lang="en-GB" sz="2400" b="0" kern="1200" cap="all" spc="0" baseline="0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IN UPPERCASE</a:t>
            </a:r>
            <a:endParaRPr lang="en-GB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57200" y="1535113"/>
            <a:ext cx="5400000" cy="639762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lang="en-US" sz="2000" b="0" kern="1200" cap="all" baseline="0" dirty="0" smtClean="0">
                <a:solidFill>
                  <a:srgbClr val="333333"/>
                </a:solidFill>
                <a:latin typeface="+mj-lt"/>
                <a:ea typeface="+mn-ea"/>
                <a:cs typeface="Calibri" pitchFamily="34" charset="0"/>
              </a:defRPr>
            </a:lvl1pPr>
            <a:lvl2pPr marL="562722" indent="0">
              <a:buNone/>
              <a:defRPr sz="2462" b="1"/>
            </a:lvl2pPr>
            <a:lvl3pPr marL="1125444" indent="0">
              <a:buNone/>
              <a:defRPr sz="2215" b="1"/>
            </a:lvl3pPr>
            <a:lvl4pPr marL="1688165" indent="0">
              <a:buNone/>
              <a:defRPr sz="1969" b="1"/>
            </a:lvl4pPr>
            <a:lvl5pPr marL="2250887" indent="0">
              <a:buNone/>
              <a:defRPr sz="1969" b="1"/>
            </a:lvl5pPr>
            <a:lvl6pPr marL="2813609" indent="0">
              <a:buNone/>
              <a:defRPr sz="1969" b="1"/>
            </a:lvl6pPr>
            <a:lvl7pPr marL="3376331" indent="0">
              <a:buNone/>
              <a:defRPr sz="1969" b="1"/>
            </a:lvl7pPr>
            <a:lvl8pPr marL="3939052" indent="0">
              <a:buNone/>
              <a:defRPr sz="1969" b="1"/>
            </a:lvl8pPr>
            <a:lvl9pPr marL="4501774" indent="0">
              <a:buNone/>
              <a:defRPr sz="1969" b="1"/>
            </a:lvl9pPr>
          </a:lstStyle>
          <a:p>
            <a:pPr marL="0" marR="0" lvl="0" indent="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57200" y="2174875"/>
            <a:ext cx="5400000" cy="3951288"/>
          </a:xfrm>
        </p:spPr>
        <p:txBody>
          <a:bodyPr>
            <a:normAutofit/>
          </a:bodyPr>
          <a:lstStyle>
            <a:lvl1pPr marL="2304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Arial" pitchFamily="34" charset="0"/>
              <a:buChar char="•"/>
              <a:tabLst/>
              <a:defRPr sz="2400"/>
            </a:lvl1pPr>
            <a:lvl2pPr marL="6876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5000"/>
              <a:buFont typeface="Arial" panose="020B0604020202020204" pitchFamily="34" charset="0"/>
              <a:buChar char="•"/>
              <a:tabLst/>
              <a:defRPr sz="2000"/>
            </a:lvl2pPr>
            <a:lvl3pPr marL="11448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sz="1800"/>
            </a:lvl3pPr>
            <a:lvl4pPr marL="1602000" marR="0" indent="-230400" algn="l" defTabSz="7207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sz="1600"/>
            </a:lvl4pPr>
            <a:lvl5pPr marL="2059200" marR="0" indent="-230400" algn="l" defTabSz="71596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 sz="1600"/>
            </a:lvl5pPr>
            <a:lvl6pPr>
              <a:defRPr sz="1969"/>
            </a:lvl6pPr>
            <a:lvl7pPr>
              <a:defRPr sz="1969"/>
            </a:lvl7pPr>
            <a:lvl8pPr>
              <a:defRPr sz="1969"/>
            </a:lvl8pPr>
            <a:lvl9pPr>
              <a:defRPr sz="196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4357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61579" y="2924944"/>
            <a:ext cx="11103040" cy="21602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defRPr sz="4000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 SECTION HEADER PAGE TO SUBDIVIDE YOUR PRESENTATION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-1200" y="5887432"/>
            <a:ext cx="12193200" cy="980728"/>
          </a:xfrm>
          <a:prstGeom prst="rect">
            <a:avLst/>
          </a:prstGeom>
          <a:solidFill>
            <a:srgbClr val="FECB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15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808" y="34775"/>
            <a:ext cx="847186" cy="9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710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61579" y="2924944"/>
            <a:ext cx="11103040" cy="21602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defRPr sz="4000" spc="0" baseline="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 SECTION HEADER PAGE TO SUBDIVIDE YOUR PRESENTATION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-1200" y="5887432"/>
            <a:ext cx="12193200" cy="9807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15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808" y="34775"/>
            <a:ext cx="847186" cy="9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367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61579" y="2924944"/>
            <a:ext cx="11103040" cy="21602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defRPr sz="4000" spc="0" baseline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 SECTION HEADER PAGE TO SUBDIVIDE YOUR PRESENTATION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-1200" y="5887432"/>
            <a:ext cx="12193200" cy="9807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15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808" y="34775"/>
            <a:ext cx="847186" cy="9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210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61579" y="2924944"/>
            <a:ext cx="11103040" cy="21602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defRPr sz="4000" spc="0" baseline="0">
                <a:solidFill>
                  <a:schemeClr val="accent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 SECTION HEADER PAGE TO SUBDIVIDE YOUR PRESENTATION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-1200" y="5887432"/>
            <a:ext cx="12193200" cy="980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15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808" y="34775"/>
            <a:ext cx="847186" cy="9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00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61579" y="2924944"/>
            <a:ext cx="11103040" cy="21602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defRPr sz="4000" spc="0" baseline="0">
                <a:solidFill>
                  <a:schemeClr val="accent4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 SECTION HEADER PAGE TO SUBDIVIDE YOUR PRESENTATION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-1200" y="5887432"/>
            <a:ext cx="12193200" cy="9807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15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808" y="34775"/>
            <a:ext cx="847186" cy="9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020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0"/>
            <a:ext cx="12193200" cy="980728"/>
          </a:xfrm>
          <a:prstGeom prst="rect">
            <a:avLst/>
          </a:prstGeom>
          <a:solidFill>
            <a:srgbClr val="FECB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15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808" y="34775"/>
            <a:ext cx="847186" cy="91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457200" y="37324"/>
            <a:ext cx="8528399" cy="9072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0000"/>
            <a:ext cx="11350800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52301" y="6266055"/>
            <a:ext cx="3686299" cy="3059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algn="l">
              <a:defRPr lang="en-US" sz="1000" smtClean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© Copyright MSC Mediterranean Shipping Company S.A. </a:t>
            </a:r>
          </a:p>
          <a:p>
            <a:r>
              <a:rPr lang="en-US" dirty="0"/>
              <a:t> 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459415" y="6216798"/>
            <a:ext cx="459249" cy="305943"/>
          </a:xfrm>
          <a:prstGeom prst="rect">
            <a:avLst/>
          </a:prstGeom>
        </p:spPr>
        <p:txBody>
          <a:bodyPr/>
          <a:lstStyle>
            <a:lvl1pPr algn="r">
              <a:defRPr sz="1400" smtClean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" name="MSIPCMContentMarking" descr="{&quot;HashCode&quot;:777197771,&quot;Placement&quot;:&quot;Footer&quot;}">
            <a:extLst>
              <a:ext uri="{FF2B5EF4-FFF2-40B4-BE49-F238E27FC236}">
                <a16:creationId xmlns:a16="http://schemas.microsoft.com/office/drawing/2014/main" id="{57BF711A-76C8-45CD-84FF-117AB340B244}"/>
              </a:ext>
            </a:extLst>
          </p:cNvPr>
          <p:cNvSpPr txBox="1"/>
          <p:nvPr userDrawn="1"/>
        </p:nvSpPr>
        <p:spPr>
          <a:xfrm>
            <a:off x="0" y="6595656"/>
            <a:ext cx="1283967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Sensitivity: Internal</a:t>
            </a:r>
          </a:p>
        </p:txBody>
      </p:sp>
    </p:spTree>
    <p:extLst>
      <p:ext uri="{BB962C8B-B14F-4D97-AF65-F5344CB8AC3E}">
        <p14:creationId xmlns:p14="http://schemas.microsoft.com/office/powerpoint/2010/main" val="2556364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46" r:id="rId2"/>
    <p:sldLayoutId id="2147483848" r:id="rId3"/>
    <p:sldLayoutId id="2147483850" r:id="rId4"/>
    <p:sldLayoutId id="2147483847" r:id="rId5"/>
    <p:sldLayoutId id="2147483854" r:id="rId6"/>
    <p:sldLayoutId id="2147483855" r:id="rId7"/>
    <p:sldLayoutId id="2147483856" r:id="rId8"/>
    <p:sldLayoutId id="2147483857" r:id="rId9"/>
    <p:sldLayoutId id="2147483859" r:id="rId10"/>
    <p:sldLayoutId id="2147483858" r:id="rId11"/>
    <p:sldLayoutId id="2147483844" r:id="rId12"/>
    <p:sldLayoutId id="2147483845" r:id="rId13"/>
    <p:sldLayoutId id="2147483849" r:id="rId14"/>
    <p:sldLayoutId id="2147483851" r:id="rId15"/>
    <p:sldLayoutId id="2147483852" r:id="rId16"/>
    <p:sldLayoutId id="2147483862" r:id="rId17"/>
    <p:sldLayoutId id="2147483863" r:id="rId18"/>
    <p:sldLayoutId id="2147483864" r:id="rId19"/>
    <p:sldLayoutId id="2147483865" r:id="rId20"/>
    <p:sldLayoutId id="2147483853" r:id="rId21"/>
  </p:sldLayoutIdLst>
  <p:hf hdr="0" dt="0"/>
  <p:txStyles>
    <p:titleStyle>
      <a:lvl1pPr algn="l" defTabSz="844083" rtl="0" eaLnBrk="1" latinLnBrk="0" hangingPunct="1">
        <a:lnSpc>
          <a:spcPct val="90000"/>
        </a:lnSpc>
        <a:spcBef>
          <a:spcPct val="0"/>
        </a:spcBef>
        <a:buNone/>
        <a:defRPr lang="en-GB" sz="2400" b="0" kern="1200" cap="all" spc="0" baseline="0" dirty="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30400" marR="0" indent="-230400" algn="l" defTabSz="720725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lang="en-US" sz="2800" kern="1200" baseline="0" dirty="0" smtClean="0">
          <a:solidFill>
            <a:srgbClr val="333333"/>
          </a:solidFill>
          <a:latin typeface="+mn-lt"/>
          <a:ea typeface="+mn-ea"/>
          <a:cs typeface="Calibri" pitchFamily="34" charset="0"/>
        </a:defRPr>
      </a:lvl1pPr>
      <a:lvl2pPr marL="687600" marR="0" indent="-230400" algn="l" defTabSz="720725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85000"/>
        <a:buFont typeface="Arial" panose="020B0604020202020204" pitchFamily="34" charset="0"/>
        <a:buChar char="•"/>
        <a:tabLst/>
        <a:defRPr lang="en-US" sz="2400" kern="1200" baseline="0" dirty="0" smtClean="0">
          <a:solidFill>
            <a:srgbClr val="333333"/>
          </a:solidFill>
          <a:latin typeface="+mn-lt"/>
          <a:ea typeface="+mn-ea"/>
          <a:cs typeface="Calibri" pitchFamily="34" charset="0"/>
        </a:defRPr>
      </a:lvl2pPr>
      <a:lvl3pPr marL="1144800" marR="0" indent="-230400" algn="l" defTabSz="720725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80000"/>
        <a:buFont typeface="Arial" panose="020B0604020202020204" pitchFamily="34" charset="0"/>
        <a:buChar char="•"/>
        <a:tabLst/>
        <a:defRPr sz="2000" kern="1200" baseline="0">
          <a:solidFill>
            <a:srgbClr val="333333"/>
          </a:solidFill>
          <a:latin typeface="+mn-lt"/>
          <a:ea typeface="+mn-ea"/>
          <a:cs typeface="Calibri" pitchFamily="34" charset="0"/>
        </a:defRPr>
      </a:lvl3pPr>
      <a:lvl4pPr marL="1602000" marR="0" indent="-230400" algn="l" defTabSz="720725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80000"/>
        <a:buFont typeface="Arial" panose="020B0604020202020204" pitchFamily="34" charset="0"/>
        <a:buChar char="•"/>
        <a:tabLst/>
        <a:defRPr lang="en-US" sz="2000" kern="1200" baseline="0" dirty="0" smtClean="0">
          <a:solidFill>
            <a:srgbClr val="333333"/>
          </a:solidFill>
          <a:latin typeface="+mn-lt"/>
          <a:ea typeface="+mn-ea"/>
          <a:cs typeface="Calibri" pitchFamily="34" charset="0"/>
        </a:defRPr>
      </a:lvl4pPr>
      <a:lvl5pPr marL="2059200" marR="0" indent="-230400" algn="l" defTabSz="715963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80000"/>
        <a:buFont typeface="Arial" panose="020B0604020202020204" pitchFamily="34" charset="0"/>
        <a:buChar char="•"/>
        <a:tabLst/>
        <a:defRPr lang="en-US" sz="1800" kern="1200" baseline="0" dirty="0" smtClean="0">
          <a:solidFill>
            <a:srgbClr val="333333"/>
          </a:solidFill>
          <a:latin typeface="+mn-lt"/>
          <a:ea typeface="+mn-ea"/>
          <a:cs typeface="Calibri" pitchFamily="34" charset="0"/>
        </a:defRPr>
      </a:lvl5pPr>
      <a:lvl6pPr marL="2578820" indent="0" algn="l" defTabSz="1125444" rtl="0" eaLnBrk="1" latinLnBrk="0" hangingPunct="1">
        <a:spcBef>
          <a:spcPct val="200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91" indent="-281361" algn="l" defTabSz="1125444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413" indent="-281361" algn="l" defTabSz="1125444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135" indent="-281361" algn="l" defTabSz="1125444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eb.lindomsc.com/search.aspx?CatIDX=-1&amp;txt=%E6%93%8D%E4%BD%9C%E6%8C%87%E5%8D%97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tmp"/><Relationship Id="rId2" Type="http://schemas.openxmlformats.org/officeDocument/2006/relationships/image" Target="../media/image56.tmp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export@lindomsc.com" TargetMode="External"/><Relationship Id="rId2" Type="http://schemas.openxmlformats.org/officeDocument/2006/relationships/hyperlink" Target="http://180.168.67.22:8180/newlogin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mailto:CN177-nprc.mh8edi@msc.com" TargetMode="External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sam.zuo@msc.com" TargetMode="External"/><Relationship Id="rId2" Type="http://schemas.openxmlformats.org/officeDocument/2006/relationships/hyperlink" Target="https://pan.baidu.com/s/1baaBL0?errno=0&amp;errmsg=Auth%20Login%20Sucess&amp;&amp;bduss=&amp;ssnerror=0&amp;traceid=#list/path=%2FMH8%20%E5%8F%91%E5%B8%8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889523" y="3393440"/>
            <a:ext cx="5988136" cy="1974973"/>
          </a:xfrm>
        </p:spPr>
        <p:txBody>
          <a:bodyPr/>
          <a:lstStyle/>
          <a:p>
            <a:r>
              <a:rPr lang="en-GB" dirty="0"/>
              <a:t>SO training</a:t>
            </a:r>
            <a:br>
              <a:rPr lang="en-GB" dirty="0"/>
            </a:br>
            <a:r>
              <a:rPr lang="en-GB" sz="1400" dirty="0"/>
              <a:t> </a:t>
            </a:r>
            <a:br>
              <a:rPr lang="en-GB" sz="1400" dirty="0"/>
            </a:br>
            <a:r>
              <a:rPr lang="en-GB" sz="2000" dirty="0">
                <a:latin typeface="+mj-lt"/>
              </a:rPr>
              <a:t>(</a:t>
            </a:r>
            <a:r>
              <a:rPr lang="en-GB" sz="2000" dirty="0" err="1">
                <a:latin typeface="+mj-lt"/>
              </a:rPr>
              <a:t>incl</a:t>
            </a:r>
            <a:r>
              <a:rPr lang="en-GB" sz="2000" dirty="0">
                <a:latin typeface="+mj-lt"/>
              </a:rPr>
              <a:t> mh8 so operation manual)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7017659" y="5368413"/>
            <a:ext cx="4860000" cy="274301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10-Apr-2019</a:t>
            </a:r>
          </a:p>
        </p:txBody>
      </p:sp>
    </p:spTree>
    <p:extLst>
      <p:ext uri="{BB962C8B-B14F-4D97-AF65-F5344CB8AC3E}">
        <p14:creationId xmlns:p14="http://schemas.microsoft.com/office/powerpoint/2010/main" val="1881448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MH8 – Individuation </a:t>
            </a:r>
            <a:r>
              <a:rPr lang="zh-CN" altLang="en-US" b="1" dirty="0"/>
              <a:t>个性化设置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9586" y="1176316"/>
            <a:ext cx="7929829" cy="53464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b="1" dirty="0">
                <a:ea typeface="SimHei" pitchFamily="49" charset="-122"/>
                <a:cs typeface="Verdana" pitchFamily="34" charset="0"/>
              </a:rPr>
              <a:t>Favorite</a:t>
            </a:r>
            <a:r>
              <a:rPr lang="zh-CN" altLang="en-US" b="1" dirty="0">
                <a:ea typeface="SimHei" pitchFamily="49" charset="-122"/>
                <a:cs typeface="Verdana" pitchFamily="34" charset="0"/>
              </a:rPr>
              <a:t>栏</a:t>
            </a:r>
          </a:p>
          <a:p>
            <a:pPr marL="0" indent="0">
              <a:buNone/>
            </a:pPr>
            <a:r>
              <a:rPr lang="zh-CN" altLang="en-US" sz="2400" dirty="0">
                <a:ea typeface="SimHei" pitchFamily="49" charset="-122"/>
                <a:cs typeface="Verdana" pitchFamily="34" charset="0"/>
              </a:rPr>
              <a:t>自定义基础信息，方便在新建</a:t>
            </a:r>
            <a:r>
              <a:rPr lang="en-US" altLang="zh-CN" sz="2400" dirty="0">
                <a:ea typeface="SimHei" pitchFamily="49" charset="-122"/>
                <a:cs typeface="Verdana" pitchFamily="34" charset="0"/>
              </a:rPr>
              <a:t>Booking</a:t>
            </a:r>
            <a:r>
              <a:rPr lang="zh-CN" altLang="en-US" sz="2400" dirty="0">
                <a:ea typeface="SimHei" pitchFamily="49" charset="-122"/>
                <a:cs typeface="Verdana" pitchFamily="34" charset="0"/>
              </a:rPr>
              <a:t>和打开</a:t>
            </a:r>
            <a:r>
              <a:rPr lang="en-US" altLang="zh-CN" sz="2400" dirty="0">
                <a:ea typeface="SimHei" pitchFamily="49" charset="-122"/>
                <a:cs typeface="Verdana" pitchFamily="34" charset="0"/>
              </a:rPr>
              <a:t>Info Center</a:t>
            </a:r>
            <a:r>
              <a:rPr lang="zh-CN" altLang="en-US" sz="2400" dirty="0">
                <a:ea typeface="SimHei" pitchFamily="49" charset="-122"/>
                <a:cs typeface="Verdana" pitchFamily="34" charset="0"/>
              </a:rPr>
              <a:t>界面时，将自动为您填充所选择的项。</a:t>
            </a:r>
            <a:endParaRPr lang="en-US" altLang="zh-CN" sz="2400" dirty="0">
              <a:ea typeface="SimHei" pitchFamily="49" charset="-122"/>
              <a:cs typeface="Verdana" pitchFamily="34" charset="0"/>
            </a:endParaRPr>
          </a:p>
          <a:p>
            <a:pPr marL="0" indent="0">
              <a:buNone/>
            </a:pPr>
            <a:endParaRPr lang="zh-CN" altLang="en-US" sz="2400" dirty="0">
              <a:ea typeface="SimHei" pitchFamily="49" charset="-122"/>
              <a:cs typeface="Verdana" pitchFamily="34" charset="0"/>
            </a:endParaRPr>
          </a:p>
          <a:p>
            <a:pPr marL="0" indent="0">
              <a:buNone/>
            </a:pPr>
            <a:r>
              <a:rPr lang="en-US" altLang="zh-CN" b="1" dirty="0">
                <a:ea typeface="SimHei" pitchFamily="49" charset="-122"/>
              </a:rPr>
              <a:t>Quick Open</a:t>
            </a:r>
            <a:r>
              <a:rPr lang="zh-CN" altLang="en-US" b="1" dirty="0">
                <a:ea typeface="SimHei" pitchFamily="49" charset="-122"/>
              </a:rPr>
              <a:t>栏</a:t>
            </a:r>
          </a:p>
          <a:p>
            <a:pPr marL="0" indent="0">
              <a:buNone/>
            </a:pPr>
            <a:r>
              <a:rPr lang="zh-CN" altLang="en-US" sz="2400" dirty="0">
                <a:ea typeface="SimHei" pitchFamily="49" charset="-122"/>
              </a:rPr>
              <a:t>只需输入一个</a:t>
            </a:r>
            <a:r>
              <a:rPr lang="en-US" altLang="zh-CN" sz="2400" dirty="0">
                <a:ea typeface="SimHei" pitchFamily="49" charset="-122"/>
              </a:rPr>
              <a:t>Booking</a:t>
            </a:r>
            <a:r>
              <a:rPr lang="zh-CN" altLang="en-US" sz="2400" dirty="0">
                <a:ea typeface="SimHei" pitchFamily="49" charset="-122"/>
              </a:rPr>
              <a:t>号码，即可快速打开一票</a:t>
            </a:r>
            <a:r>
              <a:rPr lang="en-US" altLang="zh-CN" sz="2400" dirty="0">
                <a:ea typeface="SimHei" pitchFamily="49" charset="-122"/>
              </a:rPr>
              <a:t>Booking</a:t>
            </a:r>
            <a:r>
              <a:rPr lang="zh-CN" altLang="en-US" sz="2400" dirty="0">
                <a:ea typeface="SimHei" pitchFamily="49" charset="-122"/>
              </a:rPr>
              <a:t>。如果存在，就会加载</a:t>
            </a:r>
            <a:r>
              <a:rPr lang="en-US" altLang="zh-CN" sz="2400" dirty="0">
                <a:ea typeface="SimHei" pitchFamily="49" charset="-122"/>
              </a:rPr>
              <a:t>Booking</a:t>
            </a:r>
            <a:r>
              <a:rPr lang="zh-CN" altLang="en-US" sz="2400" dirty="0">
                <a:ea typeface="SimHei" pitchFamily="49" charset="-122"/>
              </a:rPr>
              <a:t>界面，如果不存在则不会触发任何操作。</a:t>
            </a:r>
            <a:endParaRPr lang="en-US" altLang="zh-CN" sz="2400" dirty="0">
              <a:ea typeface="SimHei" pitchFamily="49" charset="-122"/>
            </a:endParaRPr>
          </a:p>
          <a:p>
            <a:pPr marL="0" indent="0">
              <a:buNone/>
            </a:pPr>
            <a:endParaRPr lang="zh-CN" altLang="en-US" sz="2400" dirty="0">
              <a:ea typeface="SimHei" pitchFamily="49" charset="-122"/>
            </a:endParaRPr>
          </a:p>
          <a:p>
            <a:pPr marL="0" indent="0">
              <a:buNone/>
            </a:pPr>
            <a:r>
              <a:rPr lang="en-US" altLang="zh-CN" b="1" dirty="0">
                <a:ea typeface="SimHei" pitchFamily="49" charset="-122"/>
              </a:rPr>
              <a:t>History Record</a:t>
            </a:r>
            <a:r>
              <a:rPr lang="zh-CN" altLang="en-US" b="1" dirty="0">
                <a:ea typeface="SimHei" pitchFamily="49" charset="-122"/>
              </a:rPr>
              <a:t>栏</a:t>
            </a:r>
          </a:p>
          <a:p>
            <a:pPr marL="0" indent="0">
              <a:buNone/>
            </a:pPr>
            <a:r>
              <a:rPr lang="zh-CN" altLang="en-US" sz="2400" dirty="0">
                <a:ea typeface="SimHei" pitchFamily="49" charset="-122"/>
              </a:rPr>
              <a:t>将客人打开过的</a:t>
            </a:r>
            <a:r>
              <a:rPr lang="en-US" altLang="zh-CN" sz="2400" dirty="0">
                <a:ea typeface="SimHei" pitchFamily="49" charset="-122"/>
              </a:rPr>
              <a:t>Booking</a:t>
            </a:r>
            <a:r>
              <a:rPr lang="zh-CN" altLang="en-US" sz="2400" dirty="0">
                <a:ea typeface="SimHei" pitchFamily="49" charset="-122"/>
              </a:rPr>
              <a:t>号记录于此，以便再次打开时无需再次查询。</a:t>
            </a:r>
          </a:p>
          <a:p>
            <a:pPr marL="0" indent="0">
              <a:buNone/>
            </a:pPr>
            <a:endParaRPr lang="en-US" altLang="zh-CN" dirty="0">
              <a:ea typeface="SimHei" pitchFamily="49" charset="-122"/>
            </a:endParaRPr>
          </a:p>
          <a:p>
            <a:pPr marL="0" indent="0">
              <a:buNone/>
            </a:pPr>
            <a:endParaRPr lang="en-US" dirty="0">
              <a:ea typeface="SimHei" pitchFamily="49" charset="-122"/>
            </a:endParaRPr>
          </a:p>
          <a:p>
            <a:pPr marL="0" indent="0">
              <a:buNone/>
            </a:pPr>
            <a:endParaRPr lang="en-US" dirty="0">
              <a:ea typeface="SimHei" pitchFamily="49" charset="-122"/>
            </a:endParaRP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A454F5B6-EACA-4D9B-8969-6415746C6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79" y="1176316"/>
            <a:ext cx="2470150" cy="5022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0384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607" y="1626473"/>
            <a:ext cx="5950019" cy="4319402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48713" y="220107"/>
            <a:ext cx="62103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Option Setting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选项设置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72" t="27637" r="25000" b="56640"/>
          <a:stretch/>
        </p:blipFill>
        <p:spPr bwMode="auto">
          <a:xfrm>
            <a:off x="7453318" y="524052"/>
            <a:ext cx="1624010" cy="1477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71651" y="1112813"/>
            <a:ext cx="5619742" cy="531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000" dirty="0">
                <a:latin typeface="Calibri" pitchFamily="34" charset="0"/>
              </a:rPr>
              <a:t>Setting</a:t>
            </a:r>
            <a:r>
              <a:rPr lang="zh-CN" altLang="en-US" sz="2000" dirty="0">
                <a:latin typeface="Calibri" pitchFamily="34" charset="0"/>
              </a:rPr>
              <a:t> </a:t>
            </a:r>
            <a:r>
              <a:rPr lang="en-US" altLang="zh-CN" sz="2000" dirty="0">
                <a:latin typeface="Calibri" pitchFamily="34" charset="0"/>
              </a:rPr>
              <a:t>– Option: </a:t>
            </a:r>
            <a:r>
              <a:rPr lang="zh-CN" altLang="en-US" sz="1600" b="0" dirty="0">
                <a:latin typeface="Calibri" pitchFamily="34" charset="0"/>
                <a:ea typeface="SimHei" pitchFamily="49" charset="-122"/>
                <a:cs typeface="Verdana" pitchFamily="34" charset="0"/>
              </a:rPr>
              <a:t>设置</a:t>
            </a:r>
            <a:r>
              <a:rPr lang="en-US" altLang="zh-CN" sz="1600" b="0" dirty="0">
                <a:latin typeface="Calibri" pitchFamily="34" charset="0"/>
                <a:ea typeface="Verdana" pitchFamily="34" charset="0"/>
                <a:cs typeface="Verdana" pitchFamily="34" charset="0"/>
              </a:rPr>
              <a:t>MHKH</a:t>
            </a:r>
            <a:r>
              <a:rPr lang="zh-CN" altLang="en-US" sz="1600" b="0" dirty="0">
                <a:latin typeface="Calibri" pitchFamily="34" charset="0"/>
                <a:ea typeface="SimHei" pitchFamily="49" charset="-122"/>
                <a:cs typeface="Verdana" pitchFamily="34" charset="0"/>
              </a:rPr>
              <a:t>和</a:t>
            </a:r>
            <a:r>
              <a:rPr lang="en-US" altLang="zh-CN" sz="1600" b="0" dirty="0">
                <a:latin typeface="Calibri" pitchFamily="34" charset="0"/>
                <a:ea typeface="Verdana" pitchFamily="34" charset="0"/>
                <a:cs typeface="Verdana" pitchFamily="34" charset="0"/>
              </a:rPr>
              <a:t>EDI</a:t>
            </a:r>
            <a:r>
              <a:rPr lang="zh-CN" altLang="en-US" sz="1600" b="0" dirty="0">
                <a:latin typeface="Calibri" pitchFamily="34" charset="0"/>
                <a:ea typeface="SimHei" pitchFamily="49" charset="-122"/>
                <a:cs typeface="Verdana" pitchFamily="34" charset="0"/>
              </a:rPr>
              <a:t>报文的存储路径</a:t>
            </a:r>
            <a:endParaRPr lang="en-US" altLang="zh-CN" sz="1600" b="0" dirty="0">
              <a:latin typeface="Calibri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202511" y="2316215"/>
            <a:ext cx="4362450" cy="33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Verdana" pitchFamily="34" charset="0"/>
              </a:rPr>
              <a:t>设置个性化界面内保存的记录数，默认为</a:t>
            </a:r>
            <a:r>
              <a:rPr lang="en-US" altLang="zh-CN" sz="1600" dirty="0">
                <a:solidFill>
                  <a:schemeClr val="tx1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11</a:t>
            </a:r>
            <a:r>
              <a:rPr lang="zh-CN" altLang="en-US" sz="1600" dirty="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Verdana" pitchFamily="34" charset="0"/>
              </a:rPr>
              <a:t>个</a:t>
            </a:r>
            <a:endParaRPr lang="en-US" sz="1600" dirty="0">
              <a:solidFill>
                <a:schemeClr val="tx1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429253" y="2885236"/>
            <a:ext cx="2836070" cy="354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Verdana" pitchFamily="34" charset="0"/>
              </a:rPr>
              <a:t>设置</a:t>
            </a:r>
            <a:r>
              <a:rPr lang="en-GB" sz="1600" dirty="0">
                <a:solidFill>
                  <a:schemeClr val="tx1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MHKH</a:t>
            </a:r>
            <a:r>
              <a:rPr lang="zh-CN" altLang="en-US" sz="1600" dirty="0">
                <a:solidFill>
                  <a:schemeClr val="tx1"/>
                </a:solidFill>
                <a:latin typeface="Calibri" pitchFamily="34" charset="0"/>
                <a:cs typeface="Verdana" pitchFamily="34" charset="0"/>
              </a:rPr>
              <a:t>的接收邮件地址</a:t>
            </a:r>
            <a:endParaRPr lang="en-US" altLang="zh-CN" sz="1600" dirty="0">
              <a:solidFill>
                <a:schemeClr val="tx1"/>
              </a:solidFill>
              <a:latin typeface="Calibri" pitchFamily="34" charset="0"/>
              <a:cs typeface="Verdana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7394432" y="3856734"/>
            <a:ext cx="2695577" cy="366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solidFill>
                  <a:schemeClr val="tx1"/>
                </a:solidFill>
                <a:latin typeface="Calibri" pitchFamily="34" charset="0"/>
                <a:cs typeface="Verdana" pitchFamily="34" charset="0"/>
              </a:rPr>
              <a:t>设置</a:t>
            </a:r>
            <a:r>
              <a:rPr lang="en-US" altLang="zh-CN" sz="1600" dirty="0">
                <a:solidFill>
                  <a:schemeClr val="tx1"/>
                </a:solidFill>
                <a:latin typeface="Calibri" pitchFamily="34" charset="0"/>
                <a:cs typeface="Verdana" pitchFamily="34" charset="0"/>
              </a:rPr>
              <a:t>EDI</a:t>
            </a:r>
            <a:r>
              <a:rPr lang="zh-CN" altLang="en-US" sz="1600" dirty="0">
                <a:solidFill>
                  <a:schemeClr val="tx1"/>
                </a:solidFill>
                <a:latin typeface="Calibri" pitchFamily="34" charset="0"/>
                <a:cs typeface="Verdana" pitchFamily="34" charset="0"/>
              </a:rPr>
              <a:t>报文的存储路径</a:t>
            </a:r>
            <a:endParaRPr lang="en-US" sz="1600" dirty="0">
              <a:solidFill>
                <a:schemeClr val="tx1"/>
              </a:solidFill>
              <a:latin typeface="Calibri" pitchFamily="34" charset="0"/>
              <a:cs typeface="Verdana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CN" dirty="0"/>
          </a:p>
        </p:txBody>
      </p:sp>
      <p:sp>
        <p:nvSpPr>
          <p:cNvPr id="3" name="Right Arrow 2"/>
          <p:cNvSpPr/>
          <p:nvPr/>
        </p:nvSpPr>
        <p:spPr>
          <a:xfrm>
            <a:off x="5934163" y="2409778"/>
            <a:ext cx="268349" cy="151014"/>
          </a:xfrm>
          <a:prstGeom prst="rightArrow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4895851" y="2996942"/>
            <a:ext cx="514351" cy="152397"/>
          </a:xfrm>
          <a:prstGeom prst="rightArrow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5429254" y="3408624"/>
            <a:ext cx="2658665" cy="351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Verdana" pitchFamily="34" charset="0"/>
              </a:rPr>
              <a:t>设置</a:t>
            </a:r>
            <a:r>
              <a:rPr lang="en-US" altLang="zh-CN" sz="1600" dirty="0">
                <a:solidFill>
                  <a:schemeClr val="tx1"/>
                </a:solidFill>
                <a:latin typeface="Calibri" pitchFamily="34" charset="0"/>
                <a:cs typeface="Verdana" pitchFamily="34" charset="0"/>
              </a:rPr>
              <a:t>MHKH</a:t>
            </a:r>
            <a:r>
              <a:rPr lang="zh-CN" altLang="en-US" sz="1600" dirty="0">
                <a:solidFill>
                  <a:schemeClr val="tx1"/>
                </a:solidFill>
                <a:latin typeface="Calibri" pitchFamily="34" charset="0"/>
                <a:cs typeface="Verdana" pitchFamily="34" charset="0"/>
              </a:rPr>
              <a:t>报文的存储路径</a:t>
            </a:r>
            <a:endParaRPr lang="en-US" sz="1600" dirty="0">
              <a:solidFill>
                <a:schemeClr val="tx1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4914903" y="3488287"/>
            <a:ext cx="514351" cy="152397"/>
          </a:xfrm>
          <a:prstGeom prst="rightArrow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6847289" y="3928752"/>
            <a:ext cx="514351" cy="152397"/>
          </a:xfrm>
          <a:prstGeom prst="rightArrow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22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Category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条目类别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66" t="30761" r="51953" b="60254"/>
          <a:stretch/>
        </p:blipFill>
        <p:spPr bwMode="auto">
          <a:xfrm>
            <a:off x="2890838" y="981867"/>
            <a:ext cx="1025993" cy="1275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19625" y="949325"/>
            <a:ext cx="4648200" cy="109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Category</a:t>
            </a:r>
            <a:r>
              <a:rPr lang="zh-CN" altLang="en-US" sz="2000" dirty="0">
                <a:latin typeface="Verdana" pitchFamily="34" charset="0"/>
                <a:cs typeface="Verdana" pitchFamily="34" charset="0"/>
              </a:rPr>
              <a:t> </a:t>
            </a:r>
            <a:r>
              <a:rPr lang="en-US" altLang="zh-CN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– SO</a:t>
            </a:r>
            <a:r>
              <a:rPr lang="zh-CN" altLang="en-US" sz="2000" dirty="0">
                <a:latin typeface="Verdana" pitchFamily="34" charset="0"/>
                <a:cs typeface="Verdana" pitchFamily="34" charset="0"/>
              </a:rPr>
              <a:t>：</a:t>
            </a:r>
            <a:r>
              <a:rPr lang="zh-CN" altLang="en-US" sz="1600" dirty="0">
                <a:latin typeface="Verdana" pitchFamily="34" charset="0"/>
                <a:cs typeface="Verdana" pitchFamily="34" charset="0"/>
              </a:rPr>
              <a:t>查看</a:t>
            </a:r>
            <a:r>
              <a:rPr lang="en-US" altLang="zh-CN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SO</a:t>
            </a:r>
            <a:r>
              <a:rPr lang="zh-CN" altLang="en-US" sz="1600" dirty="0">
                <a:latin typeface="Verdana" pitchFamily="34" charset="0"/>
                <a:cs typeface="Verdana" pitchFamily="34" charset="0"/>
              </a:rPr>
              <a:t>阶段的必填项</a:t>
            </a:r>
            <a:endParaRPr lang="en-US" altLang="zh-CN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r>
              <a:rPr lang="en-US" altLang="zh-CN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zh-CN" altLang="en-US" sz="1600" dirty="0">
                <a:latin typeface="Verdana" pitchFamily="34" charset="0"/>
                <a:cs typeface="Verdana" pitchFamily="34" charset="0"/>
              </a:rPr>
              <a:t>）必填项的底色更深</a:t>
            </a:r>
            <a:endParaRPr lang="en-US" altLang="zh-CN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r>
              <a:rPr lang="en-US" altLang="zh-CN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zh-CN" altLang="en-US" sz="1600" dirty="0">
                <a:latin typeface="Verdana" pitchFamily="34" charset="0"/>
                <a:cs typeface="Verdana" pitchFamily="34" charset="0"/>
              </a:rPr>
              <a:t>）必填项名称前用！标注</a:t>
            </a:r>
            <a:endParaRPr lang="en-US" altLang="zh-CN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53" t="30469" r="51719" b="62740"/>
          <a:stretch/>
        </p:blipFill>
        <p:spPr bwMode="auto">
          <a:xfrm>
            <a:off x="1790701" y="1046569"/>
            <a:ext cx="900041" cy="772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3" t="39061" r="32422" b="23404"/>
          <a:stretch/>
        </p:blipFill>
        <p:spPr bwMode="auto">
          <a:xfrm>
            <a:off x="1666876" y="2468562"/>
            <a:ext cx="4392424" cy="3424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248401" y="2047875"/>
            <a:ext cx="3895725" cy="658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Verdana" pitchFamily="34" charset="0"/>
                <a:cs typeface="Verdana" pitchFamily="34" charset="0"/>
              </a:rPr>
              <a:t>注意：打*表示已失效，不能再使用（多出现在下拉菜单中）</a:t>
            </a:r>
            <a:endParaRPr lang="en-US" altLang="zh-CN" sz="1600" dirty="0">
              <a:latin typeface="Verdana" pitchFamily="34" charset="0"/>
              <a:cs typeface="Verdana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9" t="62844" r="44609" b="8203"/>
          <a:stretch/>
        </p:blipFill>
        <p:spPr bwMode="auto">
          <a:xfrm>
            <a:off x="6324600" y="2768792"/>
            <a:ext cx="3952875" cy="2823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9736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Agency Maintenance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代理信息维护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256662" y="1024968"/>
            <a:ext cx="6144389" cy="40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  <a:cs typeface="Verdana" pitchFamily="34" charset="0"/>
              </a:rPr>
              <a:t>新建：</a:t>
            </a:r>
            <a:r>
              <a:rPr lang="en-US" altLang="zh-CN" sz="1600" dirty="0">
                <a:latin typeface="Calibri" pitchFamily="34" charset="0"/>
                <a:cs typeface="Verdana" pitchFamily="34" charset="0"/>
              </a:rPr>
              <a:t>Codes – Agency – </a:t>
            </a:r>
            <a:r>
              <a:rPr lang="zh-CN" altLang="en-US" sz="1600" dirty="0">
                <a:latin typeface="Calibri" pitchFamily="34" charset="0"/>
                <a:cs typeface="Verdana" pitchFamily="34" charset="0"/>
              </a:rPr>
              <a:t>空白处右键 </a:t>
            </a:r>
            <a:r>
              <a:rPr lang="en-US" altLang="zh-CN" sz="1600" dirty="0">
                <a:latin typeface="Calibri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en-US" altLang="zh-CN" sz="1600" dirty="0" err="1">
                <a:latin typeface="Calibri" pitchFamily="34" charset="0"/>
                <a:ea typeface="Verdana" pitchFamily="34" charset="0"/>
                <a:cs typeface="Verdana" pitchFamily="34" charset="0"/>
              </a:rPr>
              <a:t>AddNew</a:t>
            </a:r>
            <a:r>
              <a:rPr lang="en-US" altLang="zh-CN" sz="1600" dirty="0">
                <a:latin typeface="Calibri" pitchFamily="34" charset="0"/>
                <a:ea typeface="Verdana" pitchFamily="34" charset="0"/>
                <a:cs typeface="Verdana" pitchFamily="34" charset="0"/>
              </a:rPr>
              <a:t> Agent</a:t>
            </a:r>
          </a:p>
          <a:p>
            <a:pPr marL="0" indent="0">
              <a:buNone/>
            </a:pPr>
            <a:endParaRPr lang="en-US" altLang="zh-CN" sz="1600" dirty="0">
              <a:latin typeface="Calibri" pitchFamily="34" charset="0"/>
              <a:cs typeface="Verdana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19" t="5371" r="47577" b="80664"/>
          <a:stretch/>
        </p:blipFill>
        <p:spPr bwMode="auto">
          <a:xfrm>
            <a:off x="2190749" y="1463670"/>
            <a:ext cx="1419228" cy="1200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6" t="14454" r="38046" b="75779"/>
          <a:stretch/>
        </p:blipFill>
        <p:spPr bwMode="auto">
          <a:xfrm>
            <a:off x="2256662" y="3505441"/>
            <a:ext cx="6399181" cy="1209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381251" y="3111483"/>
            <a:ext cx="6248401" cy="360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  <a:cs typeface="Verdana" pitchFamily="34" charset="0"/>
              </a:rPr>
              <a:t>输入</a:t>
            </a:r>
            <a:r>
              <a:rPr lang="en-US" altLang="zh-CN" sz="1600" dirty="0" err="1">
                <a:latin typeface="Calibri" pitchFamily="34" charset="0"/>
                <a:ea typeface="Verdana" pitchFamily="34" charset="0"/>
                <a:cs typeface="Verdana" pitchFamily="34" charset="0"/>
              </a:rPr>
              <a:t>AgencyName</a:t>
            </a:r>
            <a:r>
              <a:rPr lang="zh-CN" altLang="en-US" sz="1600" dirty="0">
                <a:latin typeface="Calibri" pitchFamily="34" charset="0"/>
                <a:cs typeface="Verdana" pitchFamily="34" charset="0"/>
              </a:rPr>
              <a:t>，</a:t>
            </a:r>
            <a:r>
              <a:rPr lang="en-US" altLang="zh-CN" sz="1600" dirty="0" err="1">
                <a:latin typeface="Calibri" pitchFamily="34" charset="0"/>
                <a:ea typeface="Verdana" pitchFamily="34" charset="0"/>
                <a:cs typeface="Verdana" pitchFamily="34" charset="0"/>
              </a:rPr>
              <a:t>AgentCode</a:t>
            </a:r>
            <a:r>
              <a:rPr lang="zh-CN" altLang="en-US" sz="1600" dirty="0">
                <a:latin typeface="Calibri" pitchFamily="34" charset="0"/>
                <a:cs typeface="Verdana" pitchFamily="34" charset="0"/>
              </a:rPr>
              <a:t>，</a:t>
            </a:r>
            <a:r>
              <a:rPr lang="en-US" altLang="zh-CN" sz="1600" dirty="0" err="1">
                <a:latin typeface="Calibri" pitchFamily="34" charset="0"/>
                <a:ea typeface="Verdana" pitchFamily="34" charset="0"/>
                <a:cs typeface="Verdana" pitchFamily="34" charset="0"/>
              </a:rPr>
              <a:t>AgentAbbre</a:t>
            </a:r>
            <a:r>
              <a:rPr lang="zh-CN" altLang="en-US" sz="1600" dirty="0">
                <a:latin typeface="Calibri" pitchFamily="34" charset="0"/>
                <a:cs typeface="Verdana" pitchFamily="34" charset="0"/>
              </a:rPr>
              <a:t>，然后保存即可。</a:t>
            </a:r>
            <a:endParaRPr lang="en-US" altLang="zh-CN" sz="1600" dirty="0">
              <a:latin typeface="Calibri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885950" y="4932361"/>
            <a:ext cx="8077201" cy="392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</a:rPr>
              <a:t>注意：</a:t>
            </a:r>
            <a:r>
              <a:rPr lang="zh-CN" altLang="en-US" sz="1600" dirty="0">
                <a:latin typeface="Calibri" pitchFamily="34" charset="0"/>
              </a:rPr>
              <a:t>一个</a:t>
            </a:r>
            <a:r>
              <a:rPr lang="en-US" altLang="zh-CN" sz="1600" dirty="0">
                <a:latin typeface="Calibri" pitchFamily="34" charset="0"/>
              </a:rPr>
              <a:t>Agent Code</a:t>
            </a:r>
            <a:r>
              <a:rPr lang="zh-CN" altLang="en-US" sz="1600" dirty="0">
                <a:latin typeface="Calibri" pitchFamily="34" charset="0"/>
              </a:rPr>
              <a:t>只能对应一个</a:t>
            </a:r>
            <a:r>
              <a:rPr lang="en-US" altLang="zh-CN" sz="1600" dirty="0" err="1">
                <a:latin typeface="Calibri" pitchFamily="34" charset="0"/>
              </a:rPr>
              <a:t>AgencyName</a:t>
            </a:r>
            <a:r>
              <a:rPr lang="zh-CN" altLang="en-US" sz="1600" dirty="0">
                <a:latin typeface="Calibri" pitchFamily="34" charset="0"/>
              </a:rPr>
              <a:t>，但可以接受多个</a:t>
            </a:r>
            <a:r>
              <a:rPr lang="en-US" altLang="zh-CN" sz="1600" dirty="0">
                <a:latin typeface="Calibri" pitchFamily="34" charset="0"/>
              </a:rPr>
              <a:t>booking code</a:t>
            </a:r>
            <a:r>
              <a:rPr lang="zh-CN" altLang="en-US" sz="1600" dirty="0">
                <a:latin typeface="Calibri" pitchFamily="34" charset="0"/>
              </a:rPr>
              <a:t>。</a:t>
            </a:r>
            <a:endParaRPr lang="en-US" altLang="zh-CN" sz="1600" dirty="0">
              <a:latin typeface="Calibri" pitchFamily="34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890713" y="5393529"/>
            <a:ext cx="8153401" cy="623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  <a:cs typeface="Verdana" pitchFamily="34" charset="0"/>
              </a:rPr>
              <a:t>删除：</a:t>
            </a:r>
            <a:r>
              <a:rPr lang="zh-CN" altLang="en-US" sz="1600" dirty="0">
                <a:latin typeface="Calibri" pitchFamily="34" charset="0"/>
                <a:cs typeface="Verdana" pitchFamily="34" charset="0"/>
              </a:rPr>
              <a:t>当客户新建一个</a:t>
            </a:r>
            <a:r>
              <a:rPr lang="en-US" sz="1600" dirty="0">
                <a:latin typeface="Calibri" pitchFamily="34" charset="0"/>
                <a:ea typeface="Verdana" pitchFamily="34" charset="0"/>
                <a:cs typeface="Verdana" pitchFamily="34" charset="0"/>
              </a:rPr>
              <a:t>Agency</a:t>
            </a:r>
            <a:r>
              <a:rPr lang="zh-CN" altLang="en-US" sz="1600" dirty="0">
                <a:latin typeface="Calibri" pitchFamily="34" charset="0"/>
                <a:cs typeface="Verdana" pitchFamily="34" charset="0"/>
              </a:rPr>
              <a:t>，还未保存时，可用</a:t>
            </a:r>
            <a:r>
              <a:rPr lang="en-US" sz="1600" dirty="0">
                <a:latin typeface="Calibri" pitchFamily="34" charset="0"/>
                <a:ea typeface="Verdana" pitchFamily="34" charset="0"/>
                <a:cs typeface="Verdana" pitchFamily="34" charset="0"/>
              </a:rPr>
              <a:t>Remove</a:t>
            </a:r>
            <a:r>
              <a:rPr lang="zh-CN" altLang="en-US" sz="1600" dirty="0">
                <a:latin typeface="Calibri" pitchFamily="34" charset="0"/>
                <a:cs typeface="Verdana" pitchFamily="34" charset="0"/>
              </a:rPr>
              <a:t>来删除。一旦保存之后，要删除只能在</a:t>
            </a:r>
            <a:r>
              <a:rPr lang="en-US" sz="1600" dirty="0">
                <a:latin typeface="Calibri" pitchFamily="34" charset="0"/>
                <a:ea typeface="Verdana" pitchFamily="34" charset="0"/>
                <a:cs typeface="Verdana" pitchFamily="34" charset="0"/>
              </a:rPr>
              <a:t>LCV</a:t>
            </a:r>
            <a:r>
              <a:rPr lang="zh-CN" altLang="en-US" sz="1600" dirty="0">
                <a:latin typeface="Calibri" pitchFamily="34" charset="0"/>
                <a:cs typeface="Verdana" pitchFamily="34" charset="0"/>
              </a:rPr>
              <a:t>上打√。</a:t>
            </a:r>
            <a:endParaRPr lang="en-US" sz="1600" dirty="0">
              <a:latin typeface="Calibri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6321217" y="4429874"/>
            <a:ext cx="1171197" cy="332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solidFill>
                  <a:srgbClr val="FF0000"/>
                </a:solidFill>
                <a:latin typeface="Calibri" pitchFamily="34" charset="0"/>
              </a:rPr>
              <a:t>不用输</a:t>
            </a:r>
            <a:endParaRPr lang="en-US" altLang="zh-CN" sz="16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" name="Oval Callout 2"/>
          <p:cNvSpPr/>
          <p:nvPr/>
        </p:nvSpPr>
        <p:spPr>
          <a:xfrm rot="10800000">
            <a:off x="6321217" y="4457942"/>
            <a:ext cx="866775" cy="304799"/>
          </a:xfrm>
          <a:prstGeom prst="wedgeEllipseCallout">
            <a:avLst>
              <a:gd name="adj1" fmla="val 291"/>
              <a:gd name="adj2" fmla="val 61759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13</a:t>
            </a:fld>
            <a:endParaRPr lang="en-US" altLang="zh-C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34" t="29199" r="24765" b="55974"/>
          <a:stretch/>
        </p:blipFill>
        <p:spPr bwMode="auto">
          <a:xfrm>
            <a:off x="3900487" y="1463669"/>
            <a:ext cx="5181600" cy="1446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7072312" y="3301961"/>
            <a:ext cx="3114678" cy="392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endParaRPr lang="en-US" altLang="zh-CN" sz="1600" dirty="0">
              <a:latin typeface="Calibri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896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</a:t>
            </a:r>
            <a:r>
              <a:rPr 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Company Template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公司模板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067720" y="1431400"/>
            <a:ext cx="1561307" cy="406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</a:rPr>
              <a:t>新建：</a:t>
            </a:r>
            <a:endParaRPr lang="en-US" altLang="zh-CN" sz="2000" dirty="0"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75" t="5664" r="47656" b="81706"/>
          <a:stretch/>
        </p:blipFill>
        <p:spPr bwMode="auto">
          <a:xfrm>
            <a:off x="5366938" y="1625435"/>
            <a:ext cx="1426364" cy="1111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2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1" r="38964" b="3373"/>
          <a:stretch/>
        </p:blipFill>
        <p:spPr bwMode="auto">
          <a:xfrm>
            <a:off x="7239795" y="981836"/>
            <a:ext cx="2976563" cy="3648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728075" y="1942924"/>
            <a:ext cx="1587102" cy="862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输入</a:t>
            </a:r>
            <a:r>
              <a:rPr lang="en-GB" sz="1600" dirty="0">
                <a:latin typeface="Calibri" pitchFamily="34" charset="0"/>
              </a:rPr>
              <a:t>City</a:t>
            </a:r>
            <a:r>
              <a:rPr lang="zh-CN" altLang="en-US" sz="1600" dirty="0">
                <a:latin typeface="Calibri" pitchFamily="34" charset="0"/>
              </a:rPr>
              <a:t>名时，要按</a:t>
            </a:r>
            <a:r>
              <a:rPr lang="en-GB" sz="1600" dirty="0">
                <a:latin typeface="Calibri" pitchFamily="34" charset="0"/>
              </a:rPr>
              <a:t>F3</a:t>
            </a:r>
            <a:r>
              <a:rPr lang="zh-CN" altLang="en-US" sz="1600" dirty="0">
                <a:latin typeface="Calibri" pitchFamily="34" charset="0"/>
              </a:rPr>
              <a:t>进行数据匹配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14</a:t>
            </a:fld>
            <a:endParaRPr lang="en-US" altLang="zh-CN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2067719" y="3257429"/>
            <a:ext cx="4961732" cy="1228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</a:rPr>
              <a:t>保存：</a:t>
            </a:r>
            <a:endParaRPr lang="en-US" altLang="zh-CN" sz="2000" dirty="0">
              <a:latin typeface="Calibri" pitchFamily="34" charset="0"/>
            </a:endParaRPr>
          </a:p>
          <a:p>
            <a:pPr marL="0" indent="0">
              <a:buNone/>
            </a:pPr>
            <a:endParaRPr lang="en-US" altLang="zh-CN" sz="12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选择菜单栏的</a:t>
            </a:r>
            <a:r>
              <a:rPr lang="en-US" altLang="zh-CN" sz="1600" dirty="0">
                <a:latin typeface="Calibri" pitchFamily="34" charset="0"/>
              </a:rPr>
              <a:t>Save</a:t>
            </a:r>
            <a:r>
              <a:rPr lang="zh-CN" altLang="en-US" sz="1600" dirty="0">
                <a:latin typeface="Calibri" pitchFamily="34" charset="0"/>
              </a:rPr>
              <a:t>，收到</a:t>
            </a:r>
            <a:r>
              <a:rPr lang="zh-CN" altLang="en-US" sz="1600" dirty="0"/>
              <a:t>系统回执“</a:t>
            </a:r>
            <a:r>
              <a:rPr lang="en-GB" sz="1600" dirty="0"/>
              <a:t>Successfully saved!</a:t>
            </a:r>
            <a:r>
              <a:rPr lang="zh-CN" altLang="en-US" sz="1600" dirty="0"/>
              <a:t>”表示数据保存成功。</a:t>
            </a:r>
            <a:endParaRPr lang="en-US" sz="1600" dirty="0"/>
          </a:p>
        </p:txBody>
      </p:sp>
      <p:sp>
        <p:nvSpPr>
          <p:cNvPr id="16" name="Right Arrow 15"/>
          <p:cNvSpPr/>
          <p:nvPr/>
        </p:nvSpPr>
        <p:spPr>
          <a:xfrm>
            <a:off x="8214919" y="2104889"/>
            <a:ext cx="414337" cy="152397"/>
          </a:xfrm>
          <a:prstGeom prst="rightArrow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719" y="4608511"/>
            <a:ext cx="3473450" cy="1212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244" y="4743447"/>
            <a:ext cx="1479550" cy="101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2067719" y="1963373"/>
            <a:ext cx="2809082" cy="81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600" dirty="0">
                <a:latin typeface="Calibri" pitchFamily="34" charset="0"/>
              </a:rPr>
              <a:t>Codes – Company Template</a:t>
            </a:r>
          </a:p>
          <a:p>
            <a:pPr marL="0" indent="0">
              <a:buNone/>
            </a:pPr>
            <a:r>
              <a:rPr lang="en-US" altLang="zh-CN" sz="1600" dirty="0">
                <a:latin typeface="Calibri" pitchFamily="34" charset="0"/>
              </a:rPr>
              <a:t>– </a:t>
            </a:r>
            <a:r>
              <a:rPr lang="zh-CN" altLang="en-US" sz="1600" dirty="0">
                <a:latin typeface="Calibri" pitchFamily="34" charset="0"/>
              </a:rPr>
              <a:t>空白处右键 </a:t>
            </a:r>
            <a:r>
              <a:rPr lang="en-US" altLang="zh-CN" sz="1600" dirty="0">
                <a:latin typeface="Calibri" pitchFamily="34" charset="0"/>
              </a:rPr>
              <a:t>– Add New </a:t>
            </a:r>
          </a:p>
        </p:txBody>
      </p:sp>
    </p:spTree>
    <p:extLst>
      <p:ext uri="{BB962C8B-B14F-4D97-AF65-F5344CB8AC3E}">
        <p14:creationId xmlns:p14="http://schemas.microsoft.com/office/powerpoint/2010/main" val="28757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</a:t>
            </a:r>
            <a:r>
              <a:rPr 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Company Template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公司模板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15</a:t>
            </a:fld>
            <a:endParaRPr lang="en-US" altLang="zh-CN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1876420" y="1075188"/>
            <a:ext cx="3162303" cy="81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</a:rPr>
              <a:t>查询：</a:t>
            </a:r>
            <a:r>
              <a:rPr lang="zh-CN" altLang="en-US" sz="1600" dirty="0">
                <a:latin typeface="Calibri" pitchFamily="34" charset="0"/>
              </a:rPr>
              <a:t>点击</a:t>
            </a:r>
            <a:r>
              <a:rPr lang="en-US" altLang="zh-CN" sz="1600" dirty="0">
                <a:latin typeface="Calibri" pitchFamily="34" charset="0"/>
              </a:rPr>
              <a:t>Company</a:t>
            </a:r>
            <a:r>
              <a:rPr lang="zh-CN" altLang="en-US" sz="1600" dirty="0">
                <a:latin typeface="Calibri" pitchFamily="34" charset="0"/>
              </a:rPr>
              <a:t> </a:t>
            </a:r>
            <a:r>
              <a:rPr lang="en-US" altLang="zh-CN" sz="1600" dirty="0">
                <a:latin typeface="Calibri" pitchFamily="34" charset="0"/>
              </a:rPr>
              <a:t>– </a:t>
            </a:r>
            <a:r>
              <a:rPr lang="zh-CN" altLang="en-US" sz="1600" dirty="0">
                <a:latin typeface="Calibri" pitchFamily="34" charset="0"/>
              </a:rPr>
              <a:t>输入公司信息关键字 </a:t>
            </a:r>
            <a:r>
              <a:rPr lang="en-US" altLang="zh-CN" sz="1600" dirty="0">
                <a:latin typeface="Calibri" pitchFamily="34" charset="0"/>
              </a:rPr>
              <a:t>– Search</a:t>
            </a:r>
          </a:p>
        </p:txBody>
      </p:sp>
      <p:pic>
        <p:nvPicPr>
          <p:cNvPr id="17" name="Picture 1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05"/>
          <a:stretch/>
        </p:blipFill>
        <p:spPr bwMode="auto">
          <a:xfrm>
            <a:off x="5038723" y="953233"/>
            <a:ext cx="4709749" cy="1937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723" y="2984129"/>
            <a:ext cx="5132887" cy="31675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876420" y="2629468"/>
            <a:ext cx="3114679" cy="1047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</a:rPr>
              <a:t>修改：</a:t>
            </a:r>
            <a:r>
              <a:rPr lang="zh-CN" altLang="en-US" sz="1600" dirty="0">
                <a:latin typeface="Calibri" pitchFamily="34" charset="0"/>
              </a:rPr>
              <a:t>查找出要修改的记录卡，直接在相应的数据栏做修改，然后保存。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1876418" y="4310071"/>
            <a:ext cx="3114678" cy="890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</a:rPr>
              <a:t>删除：</a:t>
            </a:r>
            <a:r>
              <a:rPr lang="zh-CN" altLang="en-US" sz="1600" dirty="0">
                <a:latin typeface="Calibri" pitchFamily="34" charset="0"/>
              </a:rPr>
              <a:t>选择要删除的记录卡，右键</a:t>
            </a:r>
            <a:r>
              <a:rPr lang="en-US" altLang="zh-CN" sz="1600" dirty="0">
                <a:latin typeface="Calibri" pitchFamily="34" charset="0"/>
              </a:rPr>
              <a:t> – Delete</a:t>
            </a:r>
            <a:r>
              <a:rPr lang="zh-CN" altLang="en-US" sz="1600" dirty="0">
                <a:latin typeface="Calibri" pitchFamily="34" charset="0"/>
              </a:rPr>
              <a:t>。</a:t>
            </a:r>
            <a:r>
              <a:rPr lang="en-US" altLang="zh-CN" sz="1600" dirty="0">
                <a:latin typeface="Calibri" pitchFamily="34" charset="0"/>
              </a:rPr>
              <a:t> </a:t>
            </a:r>
            <a:r>
              <a:rPr lang="zh-CN" altLang="en-US" sz="1600" dirty="0">
                <a:latin typeface="Calibri" pitchFamily="34" charset="0"/>
              </a:rPr>
              <a:t>出现提示，选择“</a:t>
            </a:r>
            <a:r>
              <a:rPr lang="en-GB" sz="1600" dirty="0">
                <a:latin typeface="Calibri" pitchFamily="34" charset="0"/>
              </a:rPr>
              <a:t>Yes</a:t>
            </a:r>
            <a:r>
              <a:rPr lang="zh-CN" altLang="en-US" sz="1600" dirty="0">
                <a:latin typeface="Calibri" pitchFamily="34" charset="0"/>
              </a:rPr>
              <a:t>”删除记录卡。</a:t>
            </a:r>
            <a:endParaRPr lang="en-US" sz="16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246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Shipment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装载信息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" t="19043" r="40938" b="16406"/>
          <a:stretch/>
        </p:blipFill>
        <p:spPr bwMode="auto">
          <a:xfrm>
            <a:off x="2476500" y="866775"/>
            <a:ext cx="616459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3819524" y="2291698"/>
            <a:ext cx="1285877" cy="31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200" dirty="0">
                <a:solidFill>
                  <a:srgbClr val="FF0000"/>
                </a:solidFill>
              </a:rPr>
              <a:t>SO</a:t>
            </a:r>
            <a:r>
              <a:rPr lang="zh-CN" altLang="en-US" sz="1200" dirty="0">
                <a:solidFill>
                  <a:srgbClr val="FF0000"/>
                </a:solidFill>
              </a:rPr>
              <a:t>时不填</a:t>
            </a:r>
            <a:endParaRPr lang="en-US" altLang="zh-CN" sz="1200" dirty="0">
              <a:solidFill>
                <a:srgbClr val="FF0000"/>
              </a:solidFill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3819524" y="2463148"/>
            <a:ext cx="1285877" cy="31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200" dirty="0">
                <a:solidFill>
                  <a:srgbClr val="FF0000"/>
                </a:solidFill>
              </a:rPr>
              <a:t>SO</a:t>
            </a:r>
            <a:r>
              <a:rPr lang="zh-CN" altLang="en-US" sz="1200" dirty="0">
                <a:solidFill>
                  <a:srgbClr val="FF0000"/>
                </a:solidFill>
              </a:rPr>
              <a:t>时不填</a:t>
            </a:r>
            <a:endParaRPr lang="en-US" altLang="zh-CN" sz="1200" dirty="0">
              <a:solidFill>
                <a:srgbClr val="FF0000"/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6829424" y="6444598"/>
            <a:ext cx="1285877" cy="31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200" dirty="0">
                <a:solidFill>
                  <a:srgbClr val="FF0000"/>
                </a:solidFill>
              </a:rPr>
              <a:t>SO</a:t>
            </a:r>
            <a:r>
              <a:rPr lang="zh-CN" altLang="en-US" sz="1200" dirty="0">
                <a:solidFill>
                  <a:srgbClr val="FF0000"/>
                </a:solidFill>
              </a:rPr>
              <a:t>时不填</a:t>
            </a:r>
            <a:endParaRPr lang="en-US" altLang="zh-CN" sz="1200" dirty="0">
              <a:solidFill>
                <a:srgbClr val="FF0000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819523" y="5854048"/>
            <a:ext cx="1285877" cy="31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200" dirty="0">
                <a:solidFill>
                  <a:srgbClr val="FF0000"/>
                </a:solidFill>
              </a:rPr>
              <a:t>SO</a:t>
            </a:r>
            <a:r>
              <a:rPr lang="zh-CN" altLang="en-US" sz="1200" dirty="0">
                <a:solidFill>
                  <a:srgbClr val="FF0000"/>
                </a:solidFill>
              </a:rPr>
              <a:t>时不填</a:t>
            </a:r>
            <a:endParaRPr lang="en-US" altLang="zh-CN" sz="1200" dirty="0">
              <a:solidFill>
                <a:srgbClr val="FF0000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819522" y="6020424"/>
            <a:ext cx="2085979" cy="31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200" dirty="0">
                <a:solidFill>
                  <a:srgbClr val="FF0000"/>
                </a:solidFill>
              </a:rPr>
              <a:t>填的内容不会被</a:t>
            </a:r>
            <a:r>
              <a:rPr lang="en-US" altLang="zh-CN" sz="1200" dirty="0">
                <a:solidFill>
                  <a:srgbClr val="FF0000"/>
                </a:solidFill>
              </a:rPr>
              <a:t>MSC</a:t>
            </a:r>
            <a:r>
              <a:rPr lang="zh-CN" altLang="en-US" sz="1200" dirty="0">
                <a:solidFill>
                  <a:srgbClr val="FF0000"/>
                </a:solidFill>
              </a:rPr>
              <a:t>接收</a:t>
            </a:r>
            <a:endParaRPr lang="en-US" altLang="zh-CN" sz="1200" dirty="0">
              <a:solidFill>
                <a:srgbClr val="FF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16</a:t>
            </a:fld>
            <a:endParaRPr lang="en-US" altLang="zh-CN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320542" y="2121495"/>
            <a:ext cx="918209" cy="31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200" dirty="0">
                <a:solidFill>
                  <a:srgbClr val="FF0000"/>
                </a:solidFill>
              </a:rPr>
              <a:t>不用修改</a:t>
            </a:r>
            <a:endParaRPr lang="en-US" altLang="zh-CN" sz="1200" dirty="0">
              <a:solidFill>
                <a:srgbClr val="FF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3838572" y="2625073"/>
            <a:ext cx="1285877" cy="31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200" dirty="0">
                <a:solidFill>
                  <a:srgbClr val="FF0000"/>
                </a:solidFill>
              </a:rPr>
              <a:t>F3</a:t>
            </a:r>
            <a:r>
              <a:rPr lang="zh-CN" altLang="en-US" sz="1200" dirty="0">
                <a:solidFill>
                  <a:srgbClr val="FF0000"/>
                </a:solidFill>
              </a:rPr>
              <a:t>键匹配</a:t>
            </a:r>
            <a:endParaRPr lang="en-US" altLang="zh-CN" sz="1200" dirty="0">
              <a:solidFill>
                <a:srgbClr val="FF0000"/>
              </a:solidFill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6829425" y="1744323"/>
            <a:ext cx="3781425" cy="88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大部分</a:t>
            </a:r>
            <a:r>
              <a:rPr lang="en-US" altLang="zh-CN" sz="1600" dirty="0">
                <a:latin typeface="Calibri" pitchFamily="34" charset="0"/>
              </a:rPr>
              <a:t>Location/City</a:t>
            </a:r>
            <a:r>
              <a:rPr lang="zh-CN" altLang="en-US" sz="1600" dirty="0">
                <a:latin typeface="Calibri" pitchFamily="34" charset="0"/>
              </a:rPr>
              <a:t>信息在录入时都需要点击下拉按钮进行数据匹配（或按</a:t>
            </a:r>
            <a:r>
              <a:rPr lang="en-US" altLang="zh-CN" sz="1600" dirty="0">
                <a:latin typeface="Calibri" pitchFamily="34" charset="0"/>
              </a:rPr>
              <a:t>F3</a:t>
            </a:r>
            <a:r>
              <a:rPr lang="zh-CN" altLang="en-US" sz="1600" dirty="0">
                <a:latin typeface="Calibri" pitchFamily="34" charset="0"/>
              </a:rPr>
              <a:t>快捷键）</a:t>
            </a:r>
            <a:endParaRPr lang="en-US" altLang="zh-CN" sz="1600" dirty="0">
              <a:latin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462458" y="3996672"/>
            <a:ext cx="1285877" cy="31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200" dirty="0">
                <a:solidFill>
                  <a:srgbClr val="FF0000"/>
                </a:solidFill>
              </a:rPr>
              <a:t>F3</a:t>
            </a:r>
            <a:r>
              <a:rPr lang="zh-CN" altLang="en-US" sz="1200" dirty="0">
                <a:solidFill>
                  <a:srgbClr val="FF0000"/>
                </a:solidFill>
              </a:rPr>
              <a:t>键匹配</a:t>
            </a:r>
            <a:endParaRPr lang="en-US" altLang="zh-CN" sz="1200" dirty="0">
              <a:solidFill>
                <a:srgbClr val="FF0000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 rot="20887635">
            <a:off x="4913704" y="2482319"/>
            <a:ext cx="1912144" cy="152397"/>
          </a:xfrm>
          <a:prstGeom prst="rightArrow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3825238" y="5520673"/>
            <a:ext cx="1285877" cy="31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200" dirty="0">
                <a:solidFill>
                  <a:srgbClr val="FF0000"/>
                </a:solidFill>
              </a:rPr>
              <a:t>SO</a:t>
            </a:r>
            <a:r>
              <a:rPr lang="zh-CN" altLang="en-US" sz="1200" dirty="0">
                <a:solidFill>
                  <a:srgbClr val="FF0000"/>
                </a:solidFill>
              </a:rPr>
              <a:t>时不填</a:t>
            </a:r>
            <a:endParaRPr lang="en-US" altLang="zh-CN" sz="1200" dirty="0">
              <a:solidFill>
                <a:srgbClr val="FF0000"/>
              </a:solidFill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6421023" y="3975040"/>
            <a:ext cx="3789777" cy="94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如果有</a:t>
            </a:r>
            <a:r>
              <a:rPr lang="en-US" altLang="zh-CN" sz="1600" dirty="0">
                <a:latin typeface="Calibri" pitchFamily="34" charset="0"/>
              </a:rPr>
              <a:t>Final </a:t>
            </a:r>
            <a:r>
              <a:rPr lang="en-US" altLang="zh-CN" sz="1600" dirty="0" err="1">
                <a:latin typeface="Calibri" pitchFamily="34" charset="0"/>
              </a:rPr>
              <a:t>Dest</a:t>
            </a:r>
            <a:r>
              <a:rPr lang="zh-CN" altLang="en-US" sz="1600" dirty="0">
                <a:latin typeface="Calibri" pitchFamily="34" charset="0"/>
              </a:rPr>
              <a:t>，那</a:t>
            </a:r>
            <a:r>
              <a:rPr lang="en-US" altLang="zh-CN" sz="1600" dirty="0">
                <a:latin typeface="Calibri" pitchFamily="34" charset="0"/>
              </a:rPr>
              <a:t>FNL </a:t>
            </a:r>
            <a:r>
              <a:rPr lang="en-US" altLang="zh-CN" sz="1600" dirty="0" err="1">
                <a:latin typeface="Calibri" pitchFamily="34" charset="0"/>
              </a:rPr>
              <a:t>Subloc</a:t>
            </a:r>
            <a:r>
              <a:rPr lang="zh-CN" altLang="en-US" sz="1600" dirty="0">
                <a:latin typeface="Calibri" pitchFamily="34" charset="0"/>
              </a:rPr>
              <a:t>栏必填！</a:t>
            </a:r>
            <a:endParaRPr lang="en-US" altLang="zh-CN" sz="16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我司根据</a:t>
            </a:r>
            <a:r>
              <a:rPr lang="en-US" altLang="zh-CN" sz="1600" dirty="0">
                <a:latin typeface="Calibri" pitchFamily="34" charset="0"/>
              </a:rPr>
              <a:t>FNL </a:t>
            </a:r>
            <a:r>
              <a:rPr lang="en-US" altLang="zh-CN" sz="1600" dirty="0" err="1">
                <a:latin typeface="Calibri" pitchFamily="34" charset="0"/>
              </a:rPr>
              <a:t>Subloc</a:t>
            </a:r>
            <a:r>
              <a:rPr lang="zh-CN" altLang="en-US" sz="1600" dirty="0">
                <a:latin typeface="Calibri" pitchFamily="34" charset="0"/>
              </a:rPr>
              <a:t>栏而非</a:t>
            </a:r>
            <a:r>
              <a:rPr lang="en-US" altLang="zh-CN" sz="1600" dirty="0">
                <a:latin typeface="Calibri" pitchFamily="34" charset="0"/>
              </a:rPr>
              <a:t>Liner Term</a:t>
            </a:r>
            <a:r>
              <a:rPr lang="zh-CN" altLang="en-US" sz="1600" dirty="0">
                <a:latin typeface="Calibri" pitchFamily="34" charset="0"/>
              </a:rPr>
              <a:t>栏判断该票货物的转运方式</a:t>
            </a:r>
            <a:endParaRPr lang="en-US" altLang="zh-CN" sz="1600" dirty="0">
              <a:latin typeface="Calibri" pitchFamily="34" charset="0"/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4931124" y="4386573"/>
            <a:ext cx="1383951" cy="152397"/>
          </a:xfrm>
          <a:prstGeom prst="rightArrow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349530" y="5583465"/>
            <a:ext cx="4070820" cy="854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注意：有些栏位，比如</a:t>
            </a:r>
            <a:r>
              <a:rPr lang="en-US" altLang="zh-CN" sz="1600" dirty="0">
                <a:latin typeface="Calibri" pitchFamily="34" charset="0"/>
              </a:rPr>
              <a:t>FNL </a:t>
            </a:r>
            <a:r>
              <a:rPr lang="en-US" altLang="zh-CN" sz="1600" dirty="0" err="1">
                <a:latin typeface="Calibri" pitchFamily="34" charset="0"/>
              </a:rPr>
              <a:t>Subloc</a:t>
            </a:r>
            <a:r>
              <a:rPr lang="zh-CN" altLang="en-US" sz="1600" dirty="0">
                <a:latin typeface="Calibri" pitchFamily="34" charset="0"/>
              </a:rPr>
              <a:t>栏，输入信息后想删除，注意不要将下拉框拉下来，按</a:t>
            </a:r>
            <a:r>
              <a:rPr lang="en-US" altLang="zh-CN" sz="1600" dirty="0">
                <a:latin typeface="Calibri" pitchFamily="34" charset="0"/>
              </a:rPr>
              <a:t>DELETE</a:t>
            </a:r>
            <a:r>
              <a:rPr lang="zh-CN" altLang="en-US" sz="1600" dirty="0">
                <a:latin typeface="Calibri" pitchFamily="34" charset="0"/>
              </a:rPr>
              <a:t>键即可删除。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6315074" y="4930123"/>
            <a:ext cx="4105276" cy="59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600" dirty="0">
                <a:latin typeface="Calibri" pitchFamily="34" charset="0"/>
              </a:rPr>
              <a:t>Terms</a:t>
            </a:r>
            <a:r>
              <a:rPr lang="zh-CN" altLang="en-US" sz="1600" dirty="0">
                <a:latin typeface="Calibri" pitchFamily="34" charset="0"/>
              </a:rPr>
              <a:t>栏填写的信息可以在输品名时作为图章快速添加到品名后面。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27" name="Right Arrow 26"/>
          <p:cNvSpPr/>
          <p:nvPr/>
        </p:nvSpPr>
        <p:spPr>
          <a:xfrm rot="975129">
            <a:off x="4922908" y="4903499"/>
            <a:ext cx="1438129" cy="123117"/>
          </a:xfrm>
          <a:prstGeom prst="rightArrow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6716877" y="3070107"/>
            <a:ext cx="3524249" cy="83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美国线</a:t>
            </a:r>
            <a:r>
              <a:rPr lang="en-US" altLang="zh-CN" sz="1600" dirty="0">
                <a:latin typeface="Calibri" pitchFamily="34" charset="0"/>
              </a:rPr>
              <a:t>Door</a:t>
            </a:r>
            <a:r>
              <a:rPr lang="zh-CN" altLang="en-US" sz="1600" dirty="0">
                <a:latin typeface="Calibri" pitchFamily="34" charset="0"/>
              </a:rPr>
              <a:t>点的</a:t>
            </a:r>
            <a:r>
              <a:rPr lang="en-US" altLang="zh-CN" sz="1600" dirty="0">
                <a:latin typeface="Calibri" pitchFamily="34" charset="0"/>
              </a:rPr>
              <a:t>ZIP Code</a:t>
            </a:r>
            <a:r>
              <a:rPr lang="zh-CN" altLang="en-US" sz="1600" dirty="0">
                <a:latin typeface="Calibri" pitchFamily="34" charset="0"/>
              </a:rPr>
              <a:t>，需要在品名栏再打一遍，品名栏和</a:t>
            </a:r>
            <a:r>
              <a:rPr lang="en-US" altLang="zh-CN" sz="1600" dirty="0">
                <a:latin typeface="Calibri" pitchFamily="34" charset="0"/>
              </a:rPr>
              <a:t>ZIP Code</a:t>
            </a:r>
            <a:r>
              <a:rPr lang="zh-CN" altLang="en-US" sz="1600" dirty="0">
                <a:latin typeface="Calibri" pitchFamily="34" charset="0"/>
              </a:rPr>
              <a:t>栏保持一致。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29" name="Right Arrow 28"/>
          <p:cNvSpPr/>
          <p:nvPr/>
        </p:nvSpPr>
        <p:spPr>
          <a:xfrm rot="20254641">
            <a:off x="4879402" y="3856537"/>
            <a:ext cx="1874107" cy="179390"/>
          </a:xfrm>
          <a:prstGeom prst="rightArrow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209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Reference Number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参考号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1999" y="1085851"/>
            <a:ext cx="5372100" cy="430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</a:rPr>
              <a:t>在</a:t>
            </a:r>
            <a:r>
              <a:rPr lang="en-US" altLang="zh-CN" sz="2000" dirty="0">
                <a:latin typeface="Calibri" pitchFamily="34" charset="0"/>
              </a:rPr>
              <a:t>SO</a:t>
            </a:r>
            <a:r>
              <a:rPr lang="zh-CN" altLang="en-US" sz="2000" dirty="0">
                <a:latin typeface="Calibri" pitchFamily="34" charset="0"/>
              </a:rPr>
              <a:t>阶段，不要使用</a:t>
            </a:r>
            <a:r>
              <a:rPr lang="en-US" altLang="zh-CN" sz="2000" dirty="0">
                <a:latin typeface="Calibri" pitchFamily="34" charset="0"/>
              </a:rPr>
              <a:t>Reference Number</a:t>
            </a:r>
            <a:r>
              <a:rPr lang="zh-CN" altLang="en-US" sz="2000" dirty="0">
                <a:latin typeface="Calibri" pitchFamily="34" charset="0"/>
              </a:rPr>
              <a:t>功能</a:t>
            </a:r>
            <a:endParaRPr lang="en-US" altLang="zh-CN" sz="2000" dirty="0"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" t="14826" r="76406" b="23048"/>
          <a:stretch/>
        </p:blipFill>
        <p:spPr bwMode="auto">
          <a:xfrm>
            <a:off x="1628774" y="957490"/>
            <a:ext cx="2354871" cy="52198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52" t="17090" r="782" b="78085"/>
          <a:stretch/>
        </p:blipFill>
        <p:spPr bwMode="auto">
          <a:xfrm>
            <a:off x="4391023" y="2884885"/>
            <a:ext cx="6189054" cy="470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7" t="14845" r="32422" b="56628"/>
          <a:stretch/>
        </p:blipFill>
        <p:spPr bwMode="auto">
          <a:xfrm>
            <a:off x="4391023" y="3524490"/>
            <a:ext cx="5085160" cy="2467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4657724" y="1516065"/>
            <a:ext cx="4048126" cy="45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600" dirty="0">
                <a:latin typeface="Calibri" pitchFamily="34" charset="0"/>
              </a:rPr>
              <a:t>1</a:t>
            </a:r>
            <a:r>
              <a:rPr lang="zh-CN" altLang="en-US" sz="1600" dirty="0">
                <a:latin typeface="Calibri" pitchFamily="34" charset="0"/>
              </a:rPr>
              <a:t>）</a:t>
            </a:r>
            <a:r>
              <a:rPr lang="en-US" altLang="zh-CN" sz="1600" dirty="0">
                <a:latin typeface="Calibri" pitchFamily="34" charset="0"/>
              </a:rPr>
              <a:t>Shipment</a:t>
            </a:r>
            <a:r>
              <a:rPr lang="zh-CN" altLang="en-US" sz="1600" dirty="0">
                <a:latin typeface="Calibri" pitchFamily="34" charset="0"/>
              </a:rPr>
              <a:t>界面的</a:t>
            </a:r>
            <a:r>
              <a:rPr lang="en-US" altLang="zh-CN" sz="1600" dirty="0">
                <a:latin typeface="Calibri" pitchFamily="34" charset="0"/>
              </a:rPr>
              <a:t>BLREF Number</a:t>
            </a:r>
            <a:r>
              <a:rPr lang="zh-CN" altLang="en-US" sz="1600" dirty="0">
                <a:latin typeface="Calibri" pitchFamily="34" charset="0"/>
              </a:rPr>
              <a:t>栏</a:t>
            </a:r>
            <a:endParaRPr lang="en-US" altLang="zh-CN" sz="1600" dirty="0">
              <a:latin typeface="Calibri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676774" y="2252071"/>
            <a:ext cx="3967162" cy="34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600" dirty="0">
                <a:latin typeface="Calibri" pitchFamily="34" charset="0"/>
              </a:rPr>
              <a:t>3</a:t>
            </a:r>
            <a:r>
              <a:rPr lang="zh-CN" altLang="en-US" sz="1600" dirty="0">
                <a:latin typeface="Calibri" pitchFamily="34" charset="0"/>
              </a:rPr>
              <a:t>）</a:t>
            </a:r>
            <a:r>
              <a:rPr lang="en-US" altLang="zh-CN" sz="1600" dirty="0">
                <a:latin typeface="Calibri" pitchFamily="34" charset="0"/>
              </a:rPr>
              <a:t>Company</a:t>
            </a:r>
            <a:r>
              <a:rPr lang="zh-CN" altLang="en-US" sz="1600" dirty="0">
                <a:latin typeface="Calibri" pitchFamily="34" charset="0"/>
              </a:rPr>
              <a:t>界面的</a:t>
            </a:r>
            <a:r>
              <a:rPr lang="en-US" altLang="zh-CN" sz="1600" dirty="0">
                <a:latin typeface="Calibri" pitchFamily="34" charset="0"/>
              </a:rPr>
              <a:t>Reference Number</a:t>
            </a:r>
            <a:r>
              <a:rPr lang="zh-CN" altLang="en-US" sz="1600" dirty="0">
                <a:latin typeface="Calibri" pitchFamily="34" charset="0"/>
              </a:rPr>
              <a:t>栏</a:t>
            </a:r>
            <a:endParaRPr lang="en-US" altLang="zh-CN" sz="1600" dirty="0">
              <a:latin typeface="Calibri" pitchFamily="34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672014" y="1883378"/>
            <a:ext cx="4357687" cy="359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600" dirty="0">
                <a:latin typeface="Calibri" pitchFamily="34" charset="0"/>
              </a:rPr>
              <a:t>2</a:t>
            </a:r>
            <a:r>
              <a:rPr lang="zh-CN" altLang="en-US" sz="1600" dirty="0">
                <a:latin typeface="Calibri" pitchFamily="34" charset="0"/>
              </a:rPr>
              <a:t>）</a:t>
            </a:r>
            <a:r>
              <a:rPr lang="en-US" altLang="zh-CN" sz="1600" dirty="0">
                <a:latin typeface="Calibri" pitchFamily="34" charset="0"/>
              </a:rPr>
              <a:t>Container</a:t>
            </a:r>
            <a:r>
              <a:rPr lang="zh-CN" altLang="en-US" sz="1600" dirty="0">
                <a:latin typeface="Calibri" pitchFamily="34" charset="0"/>
              </a:rPr>
              <a:t>界面的</a:t>
            </a:r>
            <a:r>
              <a:rPr lang="en-US" altLang="zh-CN" sz="1600" dirty="0">
                <a:latin typeface="Calibri" pitchFamily="34" charset="0"/>
              </a:rPr>
              <a:t>REF Number</a:t>
            </a:r>
            <a:r>
              <a:rPr lang="zh-CN" altLang="en-US" sz="1600" dirty="0">
                <a:latin typeface="Calibri" pitchFamily="34" charset="0"/>
              </a:rPr>
              <a:t>栏</a:t>
            </a:r>
            <a:endParaRPr lang="en-US" altLang="zh-CN" sz="1600" dirty="0">
              <a:latin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2868809" y="5101004"/>
            <a:ext cx="696515" cy="34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000" dirty="0">
                <a:solidFill>
                  <a:srgbClr val="FF6600"/>
                </a:solidFill>
                <a:latin typeface="Calibri" pitchFamily="34" charset="0"/>
              </a:rPr>
              <a:t>1</a:t>
            </a:r>
            <a:r>
              <a:rPr lang="zh-CN" altLang="en-US" sz="2000" dirty="0">
                <a:solidFill>
                  <a:srgbClr val="FF6600"/>
                </a:solidFill>
                <a:latin typeface="Calibri" pitchFamily="34" charset="0"/>
              </a:rPr>
              <a:t>）</a:t>
            </a:r>
            <a:endParaRPr lang="en-US" altLang="zh-CN" sz="2000" dirty="0">
              <a:solidFill>
                <a:srgbClr val="FF6600"/>
              </a:solidFill>
              <a:latin typeface="Calibri" pitchFamily="34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9476184" y="3023796"/>
            <a:ext cx="696515" cy="34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000" dirty="0">
                <a:solidFill>
                  <a:srgbClr val="FF6600"/>
                </a:solidFill>
                <a:latin typeface="Calibri" pitchFamily="34" charset="0"/>
              </a:rPr>
              <a:t>2</a:t>
            </a:r>
            <a:r>
              <a:rPr lang="zh-CN" altLang="en-US" sz="2000" dirty="0">
                <a:solidFill>
                  <a:srgbClr val="FF6600"/>
                </a:solidFill>
                <a:latin typeface="Calibri" pitchFamily="34" charset="0"/>
              </a:rPr>
              <a:t>）</a:t>
            </a:r>
            <a:endParaRPr lang="en-US" altLang="zh-CN" sz="2000" dirty="0">
              <a:solidFill>
                <a:srgbClr val="FF6600"/>
              </a:solidFill>
              <a:latin typeface="Calibri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7485551" y="4626274"/>
            <a:ext cx="696515" cy="34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000" dirty="0">
                <a:solidFill>
                  <a:srgbClr val="FF6600"/>
                </a:solidFill>
                <a:latin typeface="Calibri" pitchFamily="34" charset="0"/>
              </a:rPr>
              <a:t>3</a:t>
            </a:r>
            <a:r>
              <a:rPr lang="zh-CN" altLang="en-US" sz="2000" dirty="0">
                <a:solidFill>
                  <a:srgbClr val="FF6600"/>
                </a:solidFill>
                <a:latin typeface="Calibri" pitchFamily="34" charset="0"/>
              </a:rPr>
              <a:t>）</a:t>
            </a:r>
            <a:endParaRPr lang="en-US" altLang="zh-CN" sz="2000" dirty="0">
              <a:solidFill>
                <a:srgbClr val="FF66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138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Container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箱信息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105025" y="1069975"/>
            <a:ext cx="2571750" cy="307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GB" sz="2000" dirty="0">
                <a:latin typeface="Calibri" pitchFamily="34" charset="0"/>
              </a:rPr>
              <a:t>Other Info</a:t>
            </a:r>
            <a:r>
              <a:rPr lang="zh-CN" altLang="en-US" sz="2000" dirty="0">
                <a:latin typeface="Calibri" pitchFamily="34" charset="0"/>
              </a:rPr>
              <a:t>栏：</a:t>
            </a:r>
            <a:endParaRPr lang="en-US" altLang="zh-CN" sz="2000" dirty="0">
              <a:latin typeface="Calibri" pitchFamily="34" charset="0"/>
            </a:endParaRPr>
          </a:p>
        </p:txBody>
      </p:sp>
      <p:pic>
        <p:nvPicPr>
          <p:cNvPr id="12290" name="Picture 2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136" y="2730499"/>
            <a:ext cx="8674028" cy="3489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18</a:t>
            </a:fld>
            <a:endParaRPr lang="en-US" altLang="zh-CN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114551" y="1499786"/>
            <a:ext cx="8229601" cy="33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600" dirty="0">
                <a:latin typeface="Calibri" pitchFamily="34" charset="0"/>
              </a:rPr>
              <a:t>MH8</a:t>
            </a:r>
            <a:r>
              <a:rPr lang="zh-CN" altLang="en-US" sz="1600" dirty="0">
                <a:latin typeface="Calibri" pitchFamily="34" charset="0"/>
              </a:rPr>
              <a:t>默认每个箱子都是不插电的（即</a:t>
            </a:r>
            <a:r>
              <a:rPr lang="en-US" altLang="zh-CN" sz="1600" dirty="0">
                <a:latin typeface="Calibri" pitchFamily="34" charset="0"/>
              </a:rPr>
              <a:t>NR</a:t>
            </a:r>
            <a:r>
              <a:rPr lang="zh-CN" altLang="en-US" sz="1600" dirty="0">
                <a:latin typeface="Calibri" pitchFamily="34" charset="0"/>
              </a:rPr>
              <a:t>箱），在</a:t>
            </a:r>
            <a:r>
              <a:rPr lang="en-US" altLang="zh-CN" sz="1600" dirty="0">
                <a:latin typeface="Calibri" pitchFamily="34" charset="0"/>
              </a:rPr>
              <a:t>Other Info</a:t>
            </a:r>
            <a:r>
              <a:rPr lang="zh-CN" altLang="en-US" sz="1600" dirty="0">
                <a:latin typeface="Calibri" pitchFamily="34" charset="0"/>
              </a:rPr>
              <a:t>栏里，</a:t>
            </a:r>
            <a:r>
              <a:rPr lang="en-US" altLang="zh-CN" sz="1600" dirty="0">
                <a:latin typeface="Calibri" pitchFamily="34" charset="0"/>
              </a:rPr>
              <a:t>NR</a:t>
            </a:r>
            <a:r>
              <a:rPr lang="zh-CN" altLang="en-US" sz="1600" dirty="0">
                <a:latin typeface="Calibri" pitchFamily="34" charset="0"/>
              </a:rPr>
              <a:t>是默认打勾的。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105026" y="1763273"/>
            <a:ext cx="8229601" cy="580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如果箱型是需要插电的</a:t>
            </a:r>
            <a:r>
              <a:rPr lang="en-US" altLang="zh-CN" sz="1600" dirty="0">
                <a:latin typeface="Calibri" pitchFamily="34" charset="0"/>
              </a:rPr>
              <a:t>Reefer</a:t>
            </a:r>
            <a:r>
              <a:rPr lang="zh-CN" altLang="en-US" sz="1600" dirty="0">
                <a:latin typeface="Calibri" pitchFamily="34" charset="0"/>
              </a:rPr>
              <a:t>箱，需要手动把勾去掉，并在下面相应的栏位填上冷冻箱的信息。</a:t>
            </a:r>
            <a:endParaRPr lang="en-US" sz="16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024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Container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箱信息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101850" y="1247772"/>
            <a:ext cx="7585075" cy="958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000" dirty="0">
                <a:latin typeface="Calibri" pitchFamily="34" charset="0"/>
              </a:rPr>
              <a:t>DG Stuffing</a:t>
            </a:r>
            <a:r>
              <a:rPr lang="zh-CN" altLang="en-US" sz="2000" dirty="0">
                <a:latin typeface="Calibri" pitchFamily="34" charset="0"/>
              </a:rPr>
              <a:t>栏：</a:t>
            </a:r>
            <a:endParaRPr lang="en-US" altLang="zh-CN" sz="20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如果是</a:t>
            </a:r>
            <a:r>
              <a:rPr lang="en-GB" sz="1600" dirty="0">
                <a:latin typeface="Calibri" pitchFamily="34" charset="0"/>
              </a:rPr>
              <a:t>DG cargo</a:t>
            </a:r>
            <a:r>
              <a:rPr lang="zh-CN" altLang="en-US" sz="1600" dirty="0">
                <a:latin typeface="Calibri" pitchFamily="34" charset="0"/>
              </a:rPr>
              <a:t>，下拉</a:t>
            </a:r>
            <a:r>
              <a:rPr lang="en-GB" sz="1600" dirty="0">
                <a:latin typeface="Calibri" pitchFamily="34" charset="0"/>
              </a:rPr>
              <a:t>DG Stuffing Info</a:t>
            </a:r>
            <a:r>
              <a:rPr lang="zh-CN" altLang="en-US" sz="1600" dirty="0">
                <a:latin typeface="Calibri" pitchFamily="34" charset="0"/>
              </a:rPr>
              <a:t>栏，依次输入</a:t>
            </a:r>
            <a:r>
              <a:rPr lang="en-US" altLang="zh-CN" sz="1600" dirty="0">
                <a:latin typeface="Calibri" pitchFamily="34" charset="0"/>
              </a:rPr>
              <a:t>IMO SORT</a:t>
            </a:r>
            <a:r>
              <a:rPr lang="zh-CN" altLang="en-US" sz="1600" dirty="0">
                <a:latin typeface="Calibri" pitchFamily="34" charset="0"/>
              </a:rPr>
              <a:t>、</a:t>
            </a:r>
            <a:r>
              <a:rPr lang="en-US" altLang="zh-CN" sz="1600" dirty="0">
                <a:latin typeface="Calibri" pitchFamily="34" charset="0"/>
              </a:rPr>
              <a:t>segregation Group</a:t>
            </a:r>
            <a:r>
              <a:rPr lang="zh-CN" altLang="en-US" sz="1600" dirty="0">
                <a:latin typeface="Calibri" pitchFamily="34" charset="0"/>
              </a:rPr>
              <a:t>等信息。</a:t>
            </a:r>
          </a:p>
        </p:txBody>
      </p:sp>
      <p:pic>
        <p:nvPicPr>
          <p:cNvPr id="13314" name="Picture 2" descr="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63" y="2444751"/>
            <a:ext cx="8655735" cy="2670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19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5664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 related training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Booking Number Assignment Rule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CY-IN Code List </a:t>
            </a:r>
            <a:r>
              <a:rPr lang="en-GB" sz="2000" dirty="0">
                <a:solidFill>
                  <a:srgbClr val="FF0000"/>
                </a:solidFill>
              </a:rPr>
              <a:t>(</a:t>
            </a:r>
            <a:r>
              <a:rPr lang="en-US" sz="2000" dirty="0">
                <a:solidFill>
                  <a:srgbClr val="FF0000"/>
                </a:solidFill>
              </a:rPr>
              <a:t>pls always refer to the latest version sent by CSR team)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Copyright MSC Mediterranean Shipping Company S.A. </a:t>
            </a:r>
          </a:p>
          <a:p>
            <a:r>
              <a:rPr lang="en-US"/>
              <a:t> </a:t>
            </a:r>
            <a:endParaRPr lang="en-US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87F5B0A-11E1-480D-884C-23F1019C51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854543"/>
              </p:ext>
            </p:extLst>
          </p:nvPr>
        </p:nvGraphicFramePr>
        <p:xfrm>
          <a:off x="850490" y="2098061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Worksheet" showAsIcon="1" r:id="rId3" imgW="914400" imgH="792360" progId="Excel.Sheet.12">
                  <p:embed/>
                </p:oleObj>
              </mc:Choice>
              <mc:Fallback>
                <p:oleObj name="Worksheet" showAsIcon="1" r:id="rId3" imgW="914400" imgH="79236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50490" y="2098061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435F3E9E-7749-4AB3-B432-446EE322B9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435"/>
          <a:stretch/>
        </p:blipFill>
        <p:spPr>
          <a:xfrm>
            <a:off x="587591" y="3548286"/>
            <a:ext cx="11041626" cy="208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3463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Container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箱信息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pic>
        <p:nvPicPr>
          <p:cNvPr id="1026" name="Picture 2" descr="ct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51" b="57299"/>
          <a:stretch/>
        </p:blipFill>
        <p:spPr bwMode="auto">
          <a:xfrm>
            <a:off x="2057401" y="1428751"/>
            <a:ext cx="6324600" cy="1866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939926" y="990597"/>
            <a:ext cx="4651375" cy="438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</a:rPr>
              <a:t>新建：</a:t>
            </a:r>
            <a:r>
              <a:rPr lang="zh-CN" altLang="en-US" sz="1600" dirty="0">
                <a:latin typeface="Calibri" pitchFamily="34" charset="0"/>
              </a:rPr>
              <a:t>在箱子空白处右键 </a:t>
            </a:r>
            <a:r>
              <a:rPr lang="en-US" altLang="zh-CN" sz="1600" dirty="0">
                <a:latin typeface="Calibri" pitchFamily="34" charset="0"/>
              </a:rPr>
              <a:t>– </a:t>
            </a:r>
            <a:r>
              <a:rPr lang="zh-CN" altLang="en-US" sz="1600" dirty="0">
                <a:latin typeface="Calibri" pitchFamily="34" charset="0"/>
              </a:rPr>
              <a:t>新建箱子</a:t>
            </a:r>
            <a:endParaRPr lang="en-US" altLang="zh-CN" sz="1600" dirty="0">
              <a:latin typeface="Calibri" pitchFamily="34" charset="0"/>
            </a:endParaRPr>
          </a:p>
        </p:txBody>
      </p:sp>
      <p:pic>
        <p:nvPicPr>
          <p:cNvPr id="1027" name="Picture 3" descr="ct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482"/>
          <a:stretch/>
        </p:blipFill>
        <p:spPr bwMode="auto">
          <a:xfrm>
            <a:off x="2057402" y="3965576"/>
            <a:ext cx="5140325" cy="2187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971677" y="3536946"/>
            <a:ext cx="4651375" cy="438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</a:rPr>
              <a:t>删除：</a:t>
            </a:r>
            <a:r>
              <a:rPr lang="zh-CN" altLang="en-US" sz="1600" dirty="0">
                <a:latin typeface="Calibri" pitchFamily="34" charset="0"/>
              </a:rPr>
              <a:t>选中箱子后右键 </a:t>
            </a:r>
            <a:r>
              <a:rPr lang="en-US" altLang="zh-CN" sz="1600" dirty="0">
                <a:latin typeface="Calibri" pitchFamily="34" charset="0"/>
              </a:rPr>
              <a:t>- </a:t>
            </a:r>
            <a:r>
              <a:rPr lang="zh-CN" altLang="en-US" sz="1600" dirty="0">
                <a:latin typeface="Calibri" pitchFamily="34" charset="0"/>
              </a:rPr>
              <a:t>删除箱子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18544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Container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箱信息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pic>
        <p:nvPicPr>
          <p:cNvPr id="2050" name="Picture 2" descr="ct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" r="40568" b="41320"/>
          <a:stretch/>
        </p:blipFill>
        <p:spPr bwMode="auto">
          <a:xfrm>
            <a:off x="1655886" y="2194658"/>
            <a:ext cx="3171824" cy="2178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352675" y="1130292"/>
            <a:ext cx="6858001" cy="438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</a:rPr>
              <a:t>复制：</a:t>
            </a:r>
            <a:r>
              <a:rPr lang="zh-CN" altLang="en-US" sz="1600" dirty="0">
                <a:latin typeface="Calibri" pitchFamily="34" charset="0"/>
              </a:rPr>
              <a:t>选中箱子后右键 </a:t>
            </a:r>
            <a:r>
              <a:rPr lang="en-US" altLang="zh-CN" sz="1600" dirty="0">
                <a:latin typeface="Calibri" pitchFamily="34" charset="0"/>
              </a:rPr>
              <a:t>– </a:t>
            </a:r>
            <a:r>
              <a:rPr lang="zh-CN" altLang="en-US" sz="1600" dirty="0">
                <a:latin typeface="Calibri" pitchFamily="34" charset="0"/>
              </a:rPr>
              <a:t>复制 </a:t>
            </a:r>
            <a:r>
              <a:rPr lang="en-US" altLang="zh-CN" sz="1600" dirty="0">
                <a:latin typeface="Calibri" pitchFamily="34" charset="0"/>
              </a:rPr>
              <a:t>– </a:t>
            </a:r>
            <a:r>
              <a:rPr lang="zh-CN" altLang="en-US" sz="1600" dirty="0">
                <a:latin typeface="Calibri" pitchFamily="34" charset="0"/>
              </a:rPr>
              <a:t>填入想要复制的箱子个数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352675" y="1565257"/>
            <a:ext cx="5886451" cy="368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复制后的结果，包括箱子的各种信息以及其下</a:t>
            </a:r>
            <a:r>
              <a:rPr lang="en-GB" sz="1600" dirty="0">
                <a:latin typeface="Calibri" pitchFamily="34" charset="0"/>
              </a:rPr>
              <a:t>cargo</a:t>
            </a:r>
            <a:r>
              <a:rPr lang="zh-CN" altLang="en-US" sz="1600" dirty="0">
                <a:latin typeface="Calibri" pitchFamily="34" charset="0"/>
              </a:rPr>
              <a:t>信息</a:t>
            </a:r>
            <a:endParaRPr lang="en-US" sz="1600" dirty="0">
              <a:latin typeface="Calibri" pitchFamily="34" charset="0"/>
            </a:endParaRPr>
          </a:p>
        </p:txBody>
      </p:sp>
      <p:pic>
        <p:nvPicPr>
          <p:cNvPr id="3074" name="Picture 2" descr="ct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079" y="1933575"/>
            <a:ext cx="5517907" cy="4130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48270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Container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箱信息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914525" y="1155684"/>
            <a:ext cx="8401050" cy="438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</a:rPr>
              <a:t>覆盖：</a:t>
            </a:r>
            <a:r>
              <a:rPr lang="zh-CN" altLang="en-US" sz="1600" dirty="0">
                <a:latin typeface="Calibri" pitchFamily="34" charset="0"/>
              </a:rPr>
              <a:t>选中箱子后右键 </a:t>
            </a:r>
            <a:r>
              <a:rPr lang="en-US" altLang="zh-CN" sz="1600" dirty="0">
                <a:latin typeface="Calibri" pitchFamily="34" charset="0"/>
              </a:rPr>
              <a:t>– </a:t>
            </a:r>
            <a:r>
              <a:rPr lang="zh-CN" altLang="en-US" sz="1600" dirty="0">
                <a:latin typeface="Calibri" pitchFamily="34" charset="0"/>
              </a:rPr>
              <a:t>覆盖 </a:t>
            </a:r>
            <a:r>
              <a:rPr lang="en-US" altLang="zh-CN" sz="1600" dirty="0">
                <a:latin typeface="Calibri" pitchFamily="34" charset="0"/>
              </a:rPr>
              <a:t>- </a:t>
            </a:r>
            <a:r>
              <a:rPr lang="zh-CN" altLang="en-US" sz="1600" dirty="0">
                <a:latin typeface="Calibri" pitchFamily="34" charset="0"/>
              </a:rPr>
              <a:t>输入数字选择要覆盖以下几个箱子的信息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955799" y="1793809"/>
            <a:ext cx="2352676" cy="438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覆盖后的结果</a:t>
            </a:r>
            <a:r>
              <a:rPr lang="en-US" altLang="zh-CN" sz="1600" dirty="0">
                <a:latin typeface="Calibri" pitchFamily="34" charset="0"/>
              </a:rPr>
              <a:t>:</a:t>
            </a:r>
            <a:endParaRPr lang="en-US" sz="1600" dirty="0">
              <a:latin typeface="Calibri" pitchFamily="34" charset="0"/>
            </a:endParaRPr>
          </a:p>
        </p:txBody>
      </p:sp>
      <p:pic>
        <p:nvPicPr>
          <p:cNvPr id="4098" name="Picture 2" descr="ct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37" b="35778"/>
          <a:stretch/>
        </p:blipFill>
        <p:spPr bwMode="auto">
          <a:xfrm>
            <a:off x="1790700" y="2466976"/>
            <a:ext cx="5035550" cy="2752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ct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702" y="2012886"/>
            <a:ext cx="5689599" cy="4222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34780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Container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箱信息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914525" y="938189"/>
            <a:ext cx="7886700" cy="690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</a:rPr>
              <a:t>复制到剪贴板：</a:t>
            </a:r>
            <a:r>
              <a:rPr lang="zh-CN" altLang="en-US" sz="1600" dirty="0">
                <a:latin typeface="Calibri" pitchFamily="34" charset="0"/>
              </a:rPr>
              <a:t>可以将该选中的箱子跨票复制到其他</a:t>
            </a:r>
            <a:r>
              <a:rPr lang="en-GB" sz="1600" dirty="0">
                <a:latin typeface="Calibri" pitchFamily="34" charset="0"/>
              </a:rPr>
              <a:t>booking</a:t>
            </a:r>
            <a:r>
              <a:rPr lang="zh-CN" altLang="en-US" sz="1600" dirty="0">
                <a:latin typeface="Calibri" pitchFamily="34" charset="0"/>
              </a:rPr>
              <a:t>中，到别票后在箱子空白处右键粘贴即可。</a:t>
            </a:r>
            <a:endParaRPr lang="en-US" sz="1600" dirty="0">
              <a:latin typeface="Calibri" pitchFamily="34" charset="0"/>
            </a:endParaRPr>
          </a:p>
        </p:txBody>
      </p:sp>
      <p:pic>
        <p:nvPicPr>
          <p:cNvPr id="1026" name="Picture 2" descr="ct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" t="1509" r="24742" b="7604"/>
          <a:stretch/>
        </p:blipFill>
        <p:spPr bwMode="auto">
          <a:xfrm>
            <a:off x="1692160" y="1833540"/>
            <a:ext cx="4575291" cy="4119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t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" t="1654" r="33385" b="4587"/>
          <a:stretch/>
        </p:blipFill>
        <p:spPr bwMode="auto">
          <a:xfrm>
            <a:off x="6438899" y="1847850"/>
            <a:ext cx="4124326" cy="4105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5767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Cargo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货物信息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949450" y="1565264"/>
            <a:ext cx="7410450" cy="57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000" dirty="0">
                <a:latin typeface="Calibri" pitchFamily="34" charset="0"/>
              </a:rPr>
              <a:t>S</a:t>
            </a:r>
            <a:r>
              <a:rPr lang="en-GB" sz="2000" dirty="0">
                <a:latin typeface="Calibri" pitchFamily="34" charset="0"/>
              </a:rPr>
              <a:t>hipper </a:t>
            </a:r>
            <a:r>
              <a:rPr lang="en-US" altLang="zh-CN" sz="2000" dirty="0" err="1">
                <a:latin typeface="Calibri" pitchFamily="34" charset="0"/>
              </a:rPr>
              <a:t>Desc</a:t>
            </a:r>
            <a:r>
              <a:rPr lang="zh-CN" altLang="en-US" sz="2000" dirty="0">
                <a:latin typeface="Calibri" pitchFamily="34" charset="0"/>
              </a:rPr>
              <a:t>栏：</a:t>
            </a:r>
            <a:r>
              <a:rPr lang="zh-CN" altLang="en-US" sz="1600" dirty="0">
                <a:latin typeface="Calibri" pitchFamily="34" charset="0"/>
              </a:rPr>
              <a:t>手动输入货物品名。双击下方</a:t>
            </a:r>
            <a:r>
              <a:rPr lang="en-GB" sz="1600" dirty="0">
                <a:latin typeface="Calibri" pitchFamily="34" charset="0"/>
              </a:rPr>
              <a:t>NA</a:t>
            </a:r>
            <a:r>
              <a:rPr lang="zh-CN" altLang="en-US" sz="1600" dirty="0">
                <a:latin typeface="Calibri" pitchFamily="34" charset="0"/>
              </a:rPr>
              <a:t>、</a:t>
            </a:r>
            <a:r>
              <a:rPr lang="en-GB" sz="1600" dirty="0">
                <a:latin typeface="Calibri" pitchFamily="34" charset="0"/>
              </a:rPr>
              <a:t>Ref</a:t>
            </a:r>
            <a:r>
              <a:rPr lang="en-US" sz="1600" dirty="0">
                <a:latin typeface="Calibri" pitchFamily="34" charset="0"/>
              </a:rPr>
              <a:t>.</a:t>
            </a:r>
            <a:r>
              <a:rPr lang="en-GB" sz="1600" dirty="0">
                <a:latin typeface="Calibri" pitchFamily="34" charset="0"/>
              </a:rPr>
              <a:t>No</a:t>
            </a:r>
            <a:r>
              <a:rPr lang="zh-CN" altLang="en-US" sz="1600" dirty="0">
                <a:latin typeface="Calibri" pitchFamily="34" charset="0"/>
              </a:rPr>
              <a:t>、</a:t>
            </a:r>
            <a:r>
              <a:rPr lang="en-GB" sz="1600" dirty="0" err="1">
                <a:latin typeface="Calibri" pitchFamily="34" charset="0"/>
              </a:rPr>
              <a:t>HSCode</a:t>
            </a:r>
            <a:r>
              <a:rPr lang="zh-CN" altLang="en-US" sz="1600" dirty="0">
                <a:latin typeface="Calibri" pitchFamily="34" charset="0"/>
              </a:rPr>
              <a:t>、</a:t>
            </a:r>
            <a:r>
              <a:rPr lang="en-GB" sz="1600" dirty="0">
                <a:latin typeface="Calibri" pitchFamily="34" charset="0"/>
              </a:rPr>
              <a:t>Terms</a:t>
            </a:r>
            <a:r>
              <a:rPr lang="zh-CN" altLang="en-US" sz="1600" dirty="0">
                <a:latin typeface="Calibri" pitchFamily="34" charset="0"/>
              </a:rPr>
              <a:t>的信息，可以快速添加到品名信息后面。</a:t>
            </a:r>
            <a:endParaRPr lang="en-US" altLang="zh-CN" sz="1600" dirty="0">
              <a:latin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24</a:t>
            </a:fld>
            <a:endParaRPr lang="en-US" altLang="zh-CN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34" t="29199" r="10703" b="26824"/>
          <a:stretch/>
        </p:blipFill>
        <p:spPr bwMode="auto">
          <a:xfrm>
            <a:off x="2552700" y="2263772"/>
            <a:ext cx="6896101" cy="4289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949450" y="850887"/>
            <a:ext cx="7410450" cy="3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000" dirty="0">
                <a:latin typeface="Calibri" pitchFamily="34" charset="0"/>
              </a:rPr>
              <a:t>HS/COMM</a:t>
            </a:r>
            <a:r>
              <a:rPr lang="zh-CN" altLang="en-US" sz="2000" dirty="0">
                <a:latin typeface="Calibri" pitchFamily="34" charset="0"/>
              </a:rPr>
              <a:t>栏</a:t>
            </a:r>
            <a:r>
              <a:rPr lang="zh-CN" altLang="en-US" sz="1600" dirty="0">
                <a:latin typeface="Calibri" pitchFamily="34" charset="0"/>
              </a:rPr>
              <a:t>：输入</a:t>
            </a:r>
            <a:r>
              <a:rPr lang="en-US" altLang="zh-CN" sz="1600" dirty="0">
                <a:latin typeface="Calibri" pitchFamily="34" charset="0"/>
              </a:rPr>
              <a:t>HS Code</a:t>
            </a:r>
            <a:r>
              <a:rPr lang="zh-CN" altLang="en-US" sz="1600" dirty="0">
                <a:latin typeface="Calibri" pitchFamily="34" charset="0"/>
              </a:rPr>
              <a:t>，按</a:t>
            </a:r>
            <a:r>
              <a:rPr lang="en-US" altLang="zh-CN" sz="1600" dirty="0">
                <a:latin typeface="Calibri" pitchFamily="34" charset="0"/>
              </a:rPr>
              <a:t>F3</a:t>
            </a:r>
            <a:r>
              <a:rPr lang="zh-CN" altLang="en-US" sz="1600" dirty="0">
                <a:latin typeface="Calibri" pitchFamily="34" charset="0"/>
              </a:rPr>
              <a:t>键自动匹配该</a:t>
            </a:r>
            <a:r>
              <a:rPr lang="en-US" altLang="zh-CN" sz="1600" dirty="0">
                <a:latin typeface="Calibri" pitchFamily="34" charset="0"/>
              </a:rPr>
              <a:t>HS Code</a:t>
            </a:r>
            <a:r>
              <a:rPr lang="zh-CN" altLang="en-US" sz="1600" dirty="0">
                <a:latin typeface="Calibri" pitchFamily="34" charset="0"/>
              </a:rPr>
              <a:t>对应的货物描述。</a:t>
            </a:r>
            <a:endParaRPr lang="en-US" altLang="zh-CN" sz="1600" dirty="0">
              <a:latin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949450" y="1222362"/>
            <a:ext cx="7410450" cy="3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000" dirty="0">
                <a:latin typeface="Calibri" pitchFamily="34" charset="0"/>
              </a:rPr>
              <a:t>HS Code</a:t>
            </a:r>
            <a:r>
              <a:rPr lang="zh-CN" altLang="en-US" sz="2000" dirty="0">
                <a:latin typeface="Calibri" pitchFamily="34" charset="0"/>
              </a:rPr>
              <a:t>栏</a:t>
            </a:r>
            <a:r>
              <a:rPr lang="zh-CN" altLang="en-US" sz="1600" dirty="0">
                <a:latin typeface="Calibri" pitchFamily="34" charset="0"/>
              </a:rPr>
              <a:t>：数据由系统自动带出，不用手输。</a:t>
            </a:r>
            <a:endParaRPr lang="en-US" altLang="zh-CN" sz="16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5663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704975" y="1155684"/>
            <a:ext cx="7553325" cy="434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</a:rPr>
              <a:t>右键 </a:t>
            </a:r>
            <a:r>
              <a:rPr lang="en-US" altLang="zh-CN" sz="2000" dirty="0">
                <a:latin typeface="Calibri" pitchFamily="34" charset="0"/>
              </a:rPr>
              <a:t>– </a:t>
            </a:r>
            <a:r>
              <a:rPr lang="zh-CN" altLang="en-US" sz="2000" dirty="0">
                <a:latin typeface="Calibri" pitchFamily="34" charset="0"/>
              </a:rPr>
              <a:t>新建货物，或者删除货物</a:t>
            </a:r>
            <a:endParaRPr lang="en-US" sz="2000" dirty="0">
              <a:latin typeface="Calibri" pitchFamily="34" charset="0"/>
            </a:endParaRPr>
          </a:p>
        </p:txBody>
      </p:sp>
      <p:pic>
        <p:nvPicPr>
          <p:cNvPr id="4098" name="Picture 2" descr="c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1" y="1790701"/>
            <a:ext cx="4373563" cy="3554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ca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1" y="1790700"/>
            <a:ext cx="4398963" cy="3554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25</a:t>
            </a:fld>
            <a:endParaRPr lang="en-US" altLang="zh-CN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Cargo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货物信息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9358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704975" y="1155684"/>
            <a:ext cx="7553325" cy="434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</a:rPr>
              <a:t>选中货物后右键，输入复制货物的数量对当前货物进行复制</a:t>
            </a:r>
            <a:endParaRPr lang="en-US" sz="2000" dirty="0">
              <a:latin typeface="Calibri" pitchFamily="34" charset="0"/>
            </a:endParaRPr>
          </a:p>
        </p:txBody>
      </p:sp>
      <p:pic>
        <p:nvPicPr>
          <p:cNvPr id="5122" name="Picture 2" descr="ca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33"/>
          <a:stretch/>
        </p:blipFill>
        <p:spPr bwMode="auto">
          <a:xfrm>
            <a:off x="1704975" y="1714501"/>
            <a:ext cx="3581400" cy="3140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ca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6" t="16329" r="10592" b="12150"/>
          <a:stretch/>
        </p:blipFill>
        <p:spPr bwMode="auto">
          <a:xfrm>
            <a:off x="5364526" y="1714501"/>
            <a:ext cx="5208224" cy="3140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26</a:t>
            </a:fld>
            <a:endParaRPr lang="en-US" altLang="zh-CN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Cargo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货物信息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7226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790701" y="960396"/>
            <a:ext cx="8229601" cy="72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/>
              <a:t>选中货物右键复制到剪贴板，可以跨票将货物复制到其他的</a:t>
            </a:r>
            <a:r>
              <a:rPr lang="en-GB" sz="2000" dirty="0"/>
              <a:t>booking</a:t>
            </a:r>
            <a:r>
              <a:rPr lang="zh-CN" altLang="en-US" sz="2000" dirty="0"/>
              <a:t>中，在别的票中的</a:t>
            </a:r>
            <a:r>
              <a:rPr lang="en-US" altLang="zh-CN" sz="2000" dirty="0"/>
              <a:t>C</a:t>
            </a:r>
            <a:r>
              <a:rPr lang="en-GB" sz="2000" dirty="0" err="1"/>
              <a:t>argo</a:t>
            </a:r>
            <a:r>
              <a:rPr lang="zh-CN" altLang="en-US" sz="2000" dirty="0"/>
              <a:t>处右键选择黏贴将</a:t>
            </a:r>
            <a:r>
              <a:rPr lang="en-US" altLang="zh-CN" sz="2000" dirty="0"/>
              <a:t>C</a:t>
            </a:r>
            <a:r>
              <a:rPr lang="en-GB" sz="2000" dirty="0" err="1"/>
              <a:t>argo</a:t>
            </a:r>
            <a:r>
              <a:rPr lang="zh-CN" altLang="en-US" sz="2000" dirty="0"/>
              <a:t>信息跨票粘贴过来。</a:t>
            </a:r>
            <a:endParaRPr lang="en-US" sz="2000" dirty="0"/>
          </a:p>
        </p:txBody>
      </p:sp>
      <p:pic>
        <p:nvPicPr>
          <p:cNvPr id="6146" name="Picture 2" descr="ca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5" y="1876424"/>
            <a:ext cx="7531100" cy="4547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27</a:t>
            </a:fld>
            <a:endParaRPr lang="en-US" altLang="zh-CN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Cargo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货物信息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5785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073274" y="1049863"/>
            <a:ext cx="8328027" cy="44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/>
              <a:t>若在公司模板中已有该公司信息，可以在</a:t>
            </a:r>
            <a:r>
              <a:rPr lang="en-US" altLang="zh-CN" sz="1600" dirty="0"/>
              <a:t>Name</a:t>
            </a:r>
            <a:r>
              <a:rPr lang="zh-CN" altLang="en-US" sz="1600" dirty="0"/>
              <a:t>栏的下拉菜单中选择填充整个公司栏信息。</a:t>
            </a:r>
            <a:endParaRPr lang="en-US" sz="1600" dirty="0"/>
          </a:p>
        </p:txBody>
      </p:sp>
      <p:pic>
        <p:nvPicPr>
          <p:cNvPr id="7170" name="Picture 2" descr="1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2" b="34356"/>
          <a:stretch/>
        </p:blipFill>
        <p:spPr bwMode="auto">
          <a:xfrm>
            <a:off x="1790699" y="2058456"/>
            <a:ext cx="8694051" cy="4037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28</a:t>
            </a:fld>
            <a:endParaRPr lang="en-US" altLang="zh-CN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Company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公司信息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073274" y="1495426"/>
            <a:ext cx="8328027" cy="44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/>
              <a:t>注意：</a:t>
            </a:r>
            <a:r>
              <a:rPr lang="en-US" altLang="zh-CN" sz="1600" dirty="0"/>
              <a:t>Shipper</a:t>
            </a:r>
            <a:r>
              <a:rPr lang="zh-CN" altLang="en-US" sz="1600" dirty="0"/>
              <a:t>必须是直客或者有交通部认证资质的</a:t>
            </a:r>
            <a:r>
              <a:rPr lang="en-US" altLang="zh-CN" sz="1600" dirty="0"/>
              <a:t>NVOCC</a:t>
            </a:r>
            <a:r>
              <a:rPr lang="zh-CN" altLang="en-US" sz="1600" dirty="0"/>
              <a:t>。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912193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425698" y="1158870"/>
            <a:ext cx="6502402" cy="831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600" dirty="0" err="1">
                <a:latin typeface="Calibri" pitchFamily="34" charset="0"/>
              </a:rPr>
              <a:t>Cnee</a:t>
            </a:r>
            <a:r>
              <a:rPr lang="zh-CN" altLang="en-US" sz="1600" dirty="0">
                <a:latin typeface="Calibri" pitchFamily="34" charset="0"/>
              </a:rPr>
              <a:t>为</a:t>
            </a:r>
            <a:r>
              <a:rPr lang="en-US" altLang="zh-CN" sz="1600" dirty="0">
                <a:latin typeface="Calibri" pitchFamily="34" charset="0"/>
              </a:rPr>
              <a:t>To Order</a:t>
            </a:r>
            <a:r>
              <a:rPr lang="zh-CN" altLang="en-US" sz="1600" dirty="0">
                <a:latin typeface="Calibri" pitchFamily="34" charset="0"/>
              </a:rPr>
              <a:t>，在</a:t>
            </a:r>
            <a:r>
              <a:rPr lang="en-US" altLang="zh-CN" sz="1600" dirty="0">
                <a:latin typeface="Calibri" pitchFamily="34" charset="0"/>
              </a:rPr>
              <a:t>To Order Type</a:t>
            </a:r>
            <a:r>
              <a:rPr lang="zh-CN" altLang="en-US" sz="1600" dirty="0">
                <a:latin typeface="Calibri" pitchFamily="34" charset="0"/>
              </a:rPr>
              <a:t>栏中选出，并将</a:t>
            </a:r>
            <a:r>
              <a:rPr lang="en-US" altLang="zh-CN" sz="1600" dirty="0">
                <a:latin typeface="Calibri" pitchFamily="34" charset="0"/>
              </a:rPr>
              <a:t>Consignee</a:t>
            </a:r>
            <a:r>
              <a:rPr lang="zh-CN" altLang="en-US" sz="1600" dirty="0">
                <a:latin typeface="Calibri" pitchFamily="34" charset="0"/>
              </a:rPr>
              <a:t>的信息删除，否则不能保存。</a:t>
            </a:r>
            <a:endParaRPr lang="en-US" sz="1600" dirty="0">
              <a:latin typeface="Calibri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19435" r="27109" b="44530"/>
          <a:stretch/>
        </p:blipFill>
        <p:spPr bwMode="auto">
          <a:xfrm>
            <a:off x="2609850" y="1990722"/>
            <a:ext cx="6134101" cy="3514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29</a:t>
            </a:fld>
            <a:endParaRPr lang="en-US" altLang="zh-CN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Company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公司信息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161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 related training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9999"/>
            <a:ext cx="11302409" cy="1372027"/>
          </a:xfrm>
        </p:spPr>
        <p:txBody>
          <a:bodyPr>
            <a:normAutofit/>
          </a:bodyPr>
          <a:lstStyle/>
          <a:p>
            <a:r>
              <a:rPr lang="zh-CN" altLang="en-US" dirty="0"/>
              <a:t>操作指南</a:t>
            </a:r>
            <a:r>
              <a:rPr lang="zh-CN" altLang="en-US" sz="2000" dirty="0">
                <a:solidFill>
                  <a:srgbClr val="FF0000"/>
                </a:solidFill>
              </a:rPr>
              <a:t> </a:t>
            </a:r>
            <a:endParaRPr lang="en-GB" altLang="zh-CN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sz="2000" dirty="0">
                <a:solidFill>
                  <a:schemeClr val="tx1"/>
                </a:solidFill>
              </a:rPr>
              <a:t>Please </a:t>
            </a:r>
            <a:r>
              <a:rPr lang="en-US" sz="2000" dirty="0">
                <a:solidFill>
                  <a:schemeClr val="tx1"/>
                </a:solidFill>
              </a:rPr>
              <a:t>always refer to the latest version </a:t>
            </a:r>
            <a:r>
              <a:rPr lang="en-US" altLang="zh-CN" sz="2000" dirty="0">
                <a:solidFill>
                  <a:schemeClr val="tx1"/>
                </a:solidFill>
              </a:rPr>
              <a:t>published on LINDO Website:</a:t>
            </a:r>
          </a:p>
          <a:p>
            <a:pPr marL="0" indent="0">
              <a:buNone/>
            </a:pPr>
            <a:r>
              <a:rPr lang="en-US" sz="1800" u="sng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http://web.lindomsc.com/search.aspx?CatIDX=-1&amp;txt=%E6%93%8D%E4%BD%9C%E6%8C%87%E5%8D%97</a:t>
            </a:r>
            <a:endParaRPr lang="en-US" sz="1800" dirty="0">
              <a:solidFill>
                <a:srgbClr val="0070C0"/>
              </a:solidFill>
            </a:endParaRPr>
          </a:p>
          <a:p>
            <a:endParaRPr lang="en-US" sz="18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7BA4BE2-8F47-46CB-9220-65207A5F1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825716"/>
            <a:ext cx="11540727" cy="339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81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2" t="19434" r="30313" b="35937"/>
          <a:stretch/>
        </p:blipFill>
        <p:spPr bwMode="auto">
          <a:xfrm>
            <a:off x="2790825" y="1771647"/>
            <a:ext cx="5715000" cy="4352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212975" y="1139817"/>
            <a:ext cx="7385051" cy="631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600" dirty="0" err="1">
                <a:latin typeface="Calibri" pitchFamily="34" charset="0"/>
              </a:rPr>
              <a:t>Cnee</a:t>
            </a:r>
            <a:r>
              <a:rPr lang="zh-CN" altLang="en-US" sz="1600" dirty="0">
                <a:latin typeface="Calibri" pitchFamily="34" charset="0"/>
              </a:rPr>
              <a:t>为</a:t>
            </a:r>
            <a:r>
              <a:rPr lang="en-US" altLang="zh-CN" sz="1600" dirty="0">
                <a:latin typeface="Calibri" pitchFamily="34" charset="0"/>
              </a:rPr>
              <a:t>To Order Of XXX Company</a:t>
            </a:r>
            <a:r>
              <a:rPr lang="zh-CN" altLang="en-US" sz="1600" dirty="0">
                <a:latin typeface="Calibri" pitchFamily="34" charset="0"/>
              </a:rPr>
              <a:t>，在</a:t>
            </a:r>
            <a:r>
              <a:rPr lang="en-US" altLang="zh-CN" sz="1600" dirty="0">
                <a:latin typeface="Calibri" pitchFamily="34" charset="0"/>
              </a:rPr>
              <a:t>To Order Type</a:t>
            </a:r>
            <a:r>
              <a:rPr lang="zh-CN" altLang="en-US" sz="1600" dirty="0">
                <a:latin typeface="Calibri" pitchFamily="34" charset="0"/>
              </a:rPr>
              <a:t>中选出，并在</a:t>
            </a:r>
            <a:r>
              <a:rPr lang="en-US" altLang="zh-CN" sz="1600" dirty="0">
                <a:latin typeface="Calibri" pitchFamily="34" charset="0"/>
              </a:rPr>
              <a:t>Consignee</a:t>
            </a:r>
            <a:r>
              <a:rPr lang="zh-CN" altLang="en-US" sz="1600" dirty="0">
                <a:latin typeface="Calibri" pitchFamily="34" charset="0"/>
              </a:rPr>
              <a:t>栏位输入</a:t>
            </a:r>
            <a:r>
              <a:rPr lang="en-US" altLang="zh-CN" sz="1600" dirty="0">
                <a:latin typeface="Calibri" pitchFamily="34" charset="0"/>
              </a:rPr>
              <a:t>XXX Company </a:t>
            </a:r>
            <a:r>
              <a:rPr lang="zh-CN" altLang="en-US" sz="1600" dirty="0">
                <a:latin typeface="Calibri" pitchFamily="34" charset="0"/>
              </a:rPr>
              <a:t>及其他公司信息。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30</a:t>
            </a:fld>
            <a:endParaRPr lang="en-US" altLang="zh-CN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Company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公司信息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8727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" t="19434" r="71016" b="50390"/>
          <a:stretch/>
        </p:blipFill>
        <p:spPr bwMode="auto">
          <a:xfrm>
            <a:off x="2349500" y="2238375"/>
            <a:ext cx="2857501" cy="29432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7" t="19824" r="42109" b="35156"/>
          <a:stretch/>
        </p:blipFill>
        <p:spPr bwMode="auto">
          <a:xfrm>
            <a:off x="5546725" y="1690688"/>
            <a:ext cx="4248151" cy="4391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263775" y="1067856"/>
            <a:ext cx="6946901" cy="70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</a:rPr>
              <a:t>复制公司信息：</a:t>
            </a:r>
            <a:r>
              <a:rPr lang="zh-CN" altLang="en-US" sz="1600" dirty="0">
                <a:latin typeface="Calibri" pitchFamily="34" charset="0"/>
              </a:rPr>
              <a:t>如果</a:t>
            </a:r>
            <a:r>
              <a:rPr lang="en-US" altLang="zh-CN" sz="1600" dirty="0">
                <a:latin typeface="Calibri" pitchFamily="34" charset="0"/>
              </a:rPr>
              <a:t>Notify</a:t>
            </a:r>
            <a:r>
              <a:rPr lang="zh-CN" altLang="en-US" sz="1600" dirty="0">
                <a:latin typeface="Calibri" pitchFamily="34" charset="0"/>
              </a:rPr>
              <a:t>信息和</a:t>
            </a:r>
            <a:r>
              <a:rPr lang="en-US" altLang="zh-CN" sz="1600" dirty="0">
                <a:latin typeface="Calibri" pitchFamily="34" charset="0"/>
              </a:rPr>
              <a:t>Consignee</a:t>
            </a:r>
            <a:r>
              <a:rPr lang="zh-CN" altLang="en-US" sz="1600" dirty="0">
                <a:latin typeface="Calibri" pitchFamily="34" charset="0"/>
              </a:rPr>
              <a:t>一致，可以把 </a:t>
            </a:r>
            <a:r>
              <a:rPr lang="en-US" altLang="zh-CN" sz="1600" dirty="0">
                <a:latin typeface="Calibri" pitchFamily="34" charset="0"/>
              </a:rPr>
              <a:t>Notify</a:t>
            </a:r>
            <a:r>
              <a:rPr lang="zh-CN" altLang="en-US" sz="1600" dirty="0">
                <a:latin typeface="Calibri" pitchFamily="34" charset="0"/>
              </a:rPr>
              <a:t>删掉，用</a:t>
            </a:r>
            <a:r>
              <a:rPr lang="en-US" altLang="zh-CN" sz="1600" dirty="0">
                <a:latin typeface="Calibri" pitchFamily="34" charset="0"/>
              </a:rPr>
              <a:t>Copy Company As Notify1</a:t>
            </a:r>
            <a:r>
              <a:rPr lang="zh-CN" altLang="en-US" sz="1600" dirty="0">
                <a:latin typeface="Calibri" pitchFamily="34" charset="0"/>
              </a:rPr>
              <a:t>功能，将</a:t>
            </a:r>
            <a:r>
              <a:rPr lang="en-US" altLang="zh-CN" sz="1600" dirty="0">
                <a:latin typeface="Calibri" pitchFamily="34" charset="0"/>
              </a:rPr>
              <a:t>Consignee</a:t>
            </a:r>
            <a:r>
              <a:rPr lang="zh-CN" altLang="en-US" sz="1600" dirty="0">
                <a:latin typeface="Calibri" pitchFamily="34" charset="0"/>
              </a:rPr>
              <a:t>的信息完整复制到</a:t>
            </a:r>
            <a:r>
              <a:rPr lang="en-US" altLang="zh-CN" sz="1600" dirty="0">
                <a:latin typeface="Calibri" pitchFamily="34" charset="0"/>
              </a:rPr>
              <a:t>Notify1</a:t>
            </a:r>
            <a:r>
              <a:rPr lang="zh-CN" altLang="en-US" sz="1600" dirty="0">
                <a:latin typeface="Calibri" pitchFamily="34" charset="0"/>
              </a:rPr>
              <a:t>中。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31</a:t>
            </a:fld>
            <a:endParaRPr lang="en-US" altLang="zh-CN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Company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公司信息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1006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6" t="19531" r="51875" b="38769"/>
          <a:stretch/>
        </p:blipFill>
        <p:spPr bwMode="auto">
          <a:xfrm>
            <a:off x="2876550" y="1938336"/>
            <a:ext cx="3105150" cy="4067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263775" y="1067856"/>
            <a:ext cx="6565901" cy="760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</a:rPr>
              <a:t>添加新公司类型：</a:t>
            </a:r>
            <a:r>
              <a:rPr lang="zh-CN" altLang="en-US" sz="1600" dirty="0">
                <a:latin typeface="Calibri" pitchFamily="34" charset="0"/>
              </a:rPr>
              <a:t>比如第三地付费公司信息。</a:t>
            </a:r>
            <a:endParaRPr lang="en-US" altLang="zh-CN" sz="16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任意位置右键 </a:t>
            </a:r>
            <a:r>
              <a:rPr lang="en-US" altLang="zh-CN" sz="1600" dirty="0">
                <a:latin typeface="Calibri" pitchFamily="34" charset="0"/>
              </a:rPr>
              <a:t>- New Company – Elsewhere Inv. Com.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32</a:t>
            </a:fld>
            <a:endParaRPr lang="en-US" altLang="zh-CN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Company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公司信息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9420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010" y="1679988"/>
            <a:ext cx="3059367" cy="3139665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27"/>
          <a:stretch/>
        </p:blipFill>
        <p:spPr>
          <a:xfrm>
            <a:off x="4176345" y="1697867"/>
            <a:ext cx="3152497" cy="3121787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90700" y="1072091"/>
            <a:ext cx="8305800" cy="537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000" dirty="0">
                <a:latin typeface="Calibri" pitchFamily="34" charset="0"/>
              </a:rPr>
              <a:t>Elsewhere Inv. Com. </a:t>
            </a:r>
            <a:r>
              <a:rPr lang="zh-CN" altLang="en-US" sz="2000" dirty="0">
                <a:latin typeface="Calibri" pitchFamily="34" charset="0"/>
              </a:rPr>
              <a:t>的填写方式</a:t>
            </a:r>
            <a:r>
              <a:rPr lang="zh-CN" altLang="en-US" sz="2000" dirty="0">
                <a:solidFill>
                  <a:srgbClr val="FF0000"/>
                </a:solidFill>
                <a:latin typeface="Calibri" pitchFamily="34" charset="0"/>
              </a:rPr>
              <a:t>（</a:t>
            </a:r>
            <a:r>
              <a:rPr lang="en-US" altLang="zh-CN" sz="2000" dirty="0">
                <a:solidFill>
                  <a:srgbClr val="FF0000"/>
                </a:solidFill>
                <a:latin typeface="Calibri" pitchFamily="34" charset="0"/>
              </a:rPr>
              <a:t>MSC CODE</a:t>
            </a:r>
            <a:r>
              <a:rPr lang="zh-CN" altLang="en-US" sz="2000" dirty="0">
                <a:solidFill>
                  <a:srgbClr val="FF0000"/>
                </a:solidFill>
                <a:latin typeface="Calibri" pitchFamily="34" charset="0"/>
              </a:rPr>
              <a:t>栏必填）</a:t>
            </a:r>
            <a:endParaRPr lang="en-US" altLang="zh-CN" sz="20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33</a:t>
            </a:fld>
            <a:endParaRPr lang="en-US" altLang="zh-CN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Company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公司信息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790703" y="1533528"/>
            <a:ext cx="2343149" cy="1549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方式</a:t>
            </a:r>
            <a:r>
              <a:rPr lang="en-US" altLang="zh-CN" sz="1600" dirty="0">
                <a:latin typeface="Calibri" pitchFamily="34" charset="0"/>
              </a:rPr>
              <a:t>1</a:t>
            </a:r>
            <a:r>
              <a:rPr lang="zh-CN" altLang="en-US" sz="1600" dirty="0">
                <a:latin typeface="Calibri" pitchFamily="34" charset="0"/>
              </a:rPr>
              <a:t>：</a:t>
            </a:r>
            <a:r>
              <a:rPr lang="zh-CN" altLang="en-US" sz="1600" dirty="0"/>
              <a:t>填写完整的付费公司信息（包括</a:t>
            </a:r>
            <a:r>
              <a:rPr lang="en-US" sz="1600" dirty="0"/>
              <a:t>company name, address, contact no. MSC Code</a:t>
            </a:r>
            <a:r>
              <a:rPr lang="zh-CN" altLang="en-US" sz="1600" dirty="0"/>
              <a:t>等）</a:t>
            </a:r>
            <a:endParaRPr lang="en-US" sz="160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790701" y="3208900"/>
            <a:ext cx="2343151" cy="164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方式</a:t>
            </a:r>
            <a:r>
              <a:rPr lang="en-US" altLang="zh-CN" sz="1600" dirty="0">
                <a:latin typeface="Calibri" pitchFamily="34" charset="0"/>
              </a:rPr>
              <a:t>2</a:t>
            </a:r>
            <a:r>
              <a:rPr lang="zh-CN" altLang="en-US" sz="1600" dirty="0">
                <a:latin typeface="Calibri" pitchFamily="34" charset="0"/>
              </a:rPr>
              <a:t>：</a:t>
            </a:r>
            <a:r>
              <a:rPr lang="zh-CN" altLang="en-US" sz="1600" dirty="0"/>
              <a:t>在</a:t>
            </a:r>
            <a:r>
              <a:rPr lang="en-US" sz="1600" dirty="0"/>
              <a:t>company name</a:t>
            </a:r>
            <a:r>
              <a:rPr lang="zh-CN" altLang="en-US" sz="1600" dirty="0"/>
              <a:t>栏位输入</a:t>
            </a:r>
            <a:r>
              <a:rPr lang="en-US" sz="1600" dirty="0"/>
              <a:t>3</a:t>
            </a:r>
            <a:r>
              <a:rPr lang="zh-CN" altLang="en-US" sz="1600" dirty="0"/>
              <a:t>个英文字母“</a:t>
            </a:r>
            <a:r>
              <a:rPr lang="en-US" sz="1600" dirty="0"/>
              <a:t>ANY</a:t>
            </a:r>
            <a:r>
              <a:rPr lang="zh-CN" altLang="en-US" sz="1600" dirty="0"/>
              <a:t>”，然后在</a:t>
            </a:r>
            <a:r>
              <a:rPr lang="en-US" sz="1600" dirty="0"/>
              <a:t>company code</a:t>
            </a:r>
            <a:r>
              <a:rPr lang="zh-CN" altLang="en-US" sz="1600" dirty="0"/>
              <a:t>栏位输入正确的</a:t>
            </a:r>
            <a:r>
              <a:rPr lang="en-US" sz="1600" dirty="0"/>
              <a:t>MSC Code</a:t>
            </a:r>
            <a:r>
              <a:rPr lang="zh-CN" altLang="en-US" sz="1600" dirty="0"/>
              <a:t>既可。</a:t>
            </a:r>
            <a:endParaRPr lang="en-US" sz="1600" dirty="0"/>
          </a:p>
          <a:p>
            <a:pPr marL="0" indent="0">
              <a:buNone/>
            </a:pPr>
            <a:endParaRPr lang="en-US" altLang="zh-CN" sz="1600" dirty="0">
              <a:latin typeface="Calibri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5948363" y="3211428"/>
            <a:ext cx="828675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solidFill>
                  <a:srgbClr val="FF6600"/>
                </a:solidFill>
                <a:latin typeface="Calibri" pitchFamily="34" charset="0"/>
              </a:rPr>
              <a:t>方式</a:t>
            </a:r>
            <a:r>
              <a:rPr lang="en-US" altLang="zh-CN" sz="1600" dirty="0">
                <a:solidFill>
                  <a:srgbClr val="FF66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9069270" y="3082731"/>
            <a:ext cx="828675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solidFill>
                  <a:srgbClr val="FF6600"/>
                </a:solidFill>
                <a:latin typeface="Calibri" pitchFamily="34" charset="0"/>
              </a:rPr>
              <a:t>方式</a:t>
            </a:r>
            <a:r>
              <a:rPr lang="en-US" altLang="zh-CN" sz="1600" dirty="0">
                <a:solidFill>
                  <a:srgbClr val="FF6600"/>
                </a:solidFill>
                <a:latin typeface="Calibri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176419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34</a:t>
            </a:fld>
            <a:endParaRPr lang="en-US" altLang="zh-CN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90701" y="1072091"/>
            <a:ext cx="5057775" cy="537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000" dirty="0">
                <a:latin typeface="Calibri" pitchFamily="34" charset="0"/>
              </a:rPr>
              <a:t>Named Account</a:t>
            </a:r>
            <a:r>
              <a:rPr lang="zh-CN" altLang="en-US" sz="2000" dirty="0">
                <a:latin typeface="Calibri" pitchFamily="34" charset="0"/>
              </a:rPr>
              <a:t>的填写方式</a:t>
            </a:r>
            <a:endParaRPr lang="en-US" altLang="zh-CN" sz="2000" dirty="0">
              <a:latin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Company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公司信息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790701" y="1765296"/>
            <a:ext cx="3279775" cy="939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新建</a:t>
            </a:r>
            <a:r>
              <a:rPr lang="en-US" altLang="zh-CN" sz="1600" dirty="0">
                <a:latin typeface="Calibri" pitchFamily="34" charset="0"/>
              </a:rPr>
              <a:t>Named Account</a:t>
            </a:r>
            <a:r>
              <a:rPr lang="zh-CN" altLang="en-US" sz="1600" dirty="0">
                <a:latin typeface="Calibri" pitchFamily="34" charset="0"/>
              </a:rPr>
              <a:t>的公司类型，在</a:t>
            </a:r>
            <a:r>
              <a:rPr lang="en-US" altLang="zh-CN" sz="1600" dirty="0">
                <a:latin typeface="Calibri" pitchFamily="34" charset="0"/>
              </a:rPr>
              <a:t>Name</a:t>
            </a:r>
            <a:r>
              <a:rPr lang="zh-CN" altLang="en-US" sz="1600" dirty="0">
                <a:latin typeface="Calibri" pitchFamily="34" charset="0"/>
              </a:rPr>
              <a:t>栏填上公司名。</a:t>
            </a:r>
            <a:endParaRPr lang="en-US" altLang="zh-CN" sz="1600" dirty="0"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26856" r="32721" b="31543"/>
          <a:stretch/>
        </p:blipFill>
        <p:spPr bwMode="auto">
          <a:xfrm>
            <a:off x="5284787" y="1272114"/>
            <a:ext cx="5154614" cy="4057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28644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1" t="19726" r="36952" b="38184"/>
          <a:stretch/>
        </p:blipFill>
        <p:spPr bwMode="auto">
          <a:xfrm>
            <a:off x="5857875" y="1381126"/>
            <a:ext cx="4676774" cy="3921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34" t="29004" r="30313" b="36328"/>
          <a:stretch/>
        </p:blipFill>
        <p:spPr bwMode="auto">
          <a:xfrm>
            <a:off x="5943600" y="2495009"/>
            <a:ext cx="3590926" cy="3381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90700" y="1294856"/>
            <a:ext cx="4152900" cy="217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600" dirty="0">
                <a:latin typeface="Calibri" pitchFamily="34" charset="0"/>
              </a:rPr>
              <a:t>1. USA/Puerto Rico</a:t>
            </a:r>
            <a:r>
              <a:rPr lang="zh-CN" altLang="en-US" sz="1600" dirty="0">
                <a:latin typeface="Calibri" pitchFamily="34" charset="0"/>
              </a:rPr>
              <a:t>客户自发</a:t>
            </a:r>
            <a:r>
              <a:rPr lang="en-US" altLang="zh-CN" sz="1600" dirty="0">
                <a:latin typeface="Calibri" pitchFamily="34" charset="0"/>
              </a:rPr>
              <a:t>AMS</a:t>
            </a:r>
            <a:r>
              <a:rPr lang="zh-CN" altLang="en-US" sz="1600" dirty="0">
                <a:latin typeface="Calibri" pitchFamily="34" charset="0"/>
              </a:rPr>
              <a:t>：</a:t>
            </a:r>
            <a:endParaRPr lang="en-US" altLang="zh-CN" sz="16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US" altLang="zh-CN" sz="1600" dirty="0">
                <a:latin typeface="Calibri" pitchFamily="34" charset="0"/>
              </a:rPr>
              <a:t>1</a:t>
            </a:r>
            <a:r>
              <a:rPr lang="zh-CN" altLang="en-US" sz="1600" dirty="0">
                <a:latin typeface="Calibri" pitchFamily="34" charset="0"/>
              </a:rPr>
              <a:t>）在</a:t>
            </a:r>
            <a:r>
              <a:rPr lang="en-US" altLang="zh-CN" sz="1600" dirty="0">
                <a:latin typeface="Calibri" pitchFamily="34" charset="0"/>
              </a:rPr>
              <a:t>AMS SEND TO US/CA/PUERTO RICO CUSTOMS BY NVOCC</a:t>
            </a:r>
            <a:r>
              <a:rPr lang="zh-CN" altLang="en-US" sz="1600" dirty="0">
                <a:latin typeface="Calibri" pitchFamily="34" charset="0"/>
              </a:rPr>
              <a:t>一栏打勾。</a:t>
            </a:r>
            <a:endParaRPr lang="en-US" altLang="zh-CN" sz="16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US" altLang="zh-CN" sz="1600" dirty="0">
                <a:latin typeface="Calibri" pitchFamily="34" charset="0"/>
              </a:rPr>
              <a:t>2</a:t>
            </a:r>
            <a:r>
              <a:rPr lang="zh-CN" altLang="en-US" sz="1600" dirty="0">
                <a:latin typeface="Calibri" pitchFamily="34" charset="0"/>
              </a:rPr>
              <a:t>）在</a:t>
            </a:r>
            <a:r>
              <a:rPr lang="en-US" altLang="zh-CN" sz="1600" dirty="0">
                <a:latin typeface="Calibri" pitchFamily="34" charset="0"/>
              </a:rPr>
              <a:t>Company Type</a:t>
            </a:r>
            <a:r>
              <a:rPr lang="zh-CN" altLang="en-US" sz="1600" dirty="0">
                <a:latin typeface="Calibri" pitchFamily="34" charset="0"/>
              </a:rPr>
              <a:t>下方的空白处右键</a:t>
            </a:r>
            <a:r>
              <a:rPr lang="en-US" altLang="zh-CN" sz="1600" dirty="0">
                <a:latin typeface="Calibri" pitchFamily="34" charset="0"/>
              </a:rPr>
              <a:t>-New Company-</a:t>
            </a:r>
            <a:r>
              <a:rPr lang="zh-CN" altLang="en-US" sz="1600" dirty="0">
                <a:latin typeface="Calibri" pitchFamily="34" charset="0"/>
              </a:rPr>
              <a:t>选</a:t>
            </a:r>
            <a:r>
              <a:rPr lang="en-US" altLang="zh-CN" sz="1600" dirty="0">
                <a:latin typeface="Calibri" pitchFamily="34" charset="0"/>
              </a:rPr>
              <a:t>NVOCC</a:t>
            </a:r>
            <a:r>
              <a:rPr lang="zh-CN" altLang="en-US" sz="1600" dirty="0">
                <a:latin typeface="Calibri" pitchFamily="34" charset="0"/>
              </a:rPr>
              <a:t>。</a:t>
            </a:r>
            <a:endParaRPr lang="en-US" altLang="zh-CN" sz="16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US" altLang="zh-CN" sz="1600" dirty="0">
                <a:latin typeface="Calibri" pitchFamily="34" charset="0"/>
              </a:rPr>
              <a:t>3</a:t>
            </a:r>
            <a:r>
              <a:rPr lang="zh-CN" altLang="en-US" sz="1600" dirty="0">
                <a:latin typeface="Calibri" pitchFamily="34" charset="0"/>
              </a:rPr>
              <a:t>）在</a:t>
            </a:r>
            <a:r>
              <a:rPr lang="en-US" altLang="zh-CN" sz="1600" dirty="0">
                <a:latin typeface="Calibri" pitchFamily="34" charset="0"/>
              </a:rPr>
              <a:t>Name</a:t>
            </a:r>
            <a:r>
              <a:rPr lang="zh-CN" altLang="en-US" sz="1600" dirty="0">
                <a:latin typeface="Calibri" pitchFamily="34" charset="0"/>
              </a:rPr>
              <a:t>处填上完整的</a:t>
            </a:r>
            <a:r>
              <a:rPr lang="en-US" altLang="zh-CN" sz="1600" dirty="0">
                <a:latin typeface="Calibri" pitchFamily="34" charset="0"/>
              </a:rPr>
              <a:t>AMS Filing Party</a:t>
            </a:r>
            <a:r>
              <a:rPr lang="zh-CN" altLang="en-US" sz="1600" dirty="0">
                <a:latin typeface="Calibri" pitchFamily="34" charset="0"/>
              </a:rPr>
              <a:t>或者填“</a:t>
            </a:r>
            <a:r>
              <a:rPr lang="en-US" altLang="zh-CN" sz="1600" dirty="0">
                <a:latin typeface="Calibri" pitchFamily="34" charset="0"/>
              </a:rPr>
              <a:t>ANY</a:t>
            </a:r>
            <a:r>
              <a:rPr lang="zh-CN" altLang="en-US" sz="1600" dirty="0">
                <a:latin typeface="Calibri" pitchFamily="34" charset="0"/>
              </a:rPr>
              <a:t>”，在</a:t>
            </a:r>
            <a:r>
              <a:rPr lang="en-US" altLang="zh-CN" sz="1600" dirty="0">
                <a:latin typeface="Calibri" pitchFamily="34" charset="0"/>
              </a:rPr>
              <a:t>Company Code</a:t>
            </a:r>
            <a:r>
              <a:rPr lang="zh-CN" altLang="en-US" sz="1600" dirty="0">
                <a:latin typeface="Calibri" pitchFamily="34" charset="0"/>
              </a:rPr>
              <a:t>处填</a:t>
            </a:r>
            <a:r>
              <a:rPr lang="en-US" altLang="zh-CN" sz="1600" dirty="0">
                <a:latin typeface="Calibri" pitchFamily="34" charset="0"/>
              </a:rPr>
              <a:t>4</a:t>
            </a:r>
            <a:r>
              <a:rPr lang="zh-CN" altLang="en-US" sz="1600" dirty="0">
                <a:latin typeface="Calibri" pitchFamily="34" charset="0"/>
              </a:rPr>
              <a:t>位的</a:t>
            </a:r>
            <a:r>
              <a:rPr lang="en-US" altLang="zh-CN" sz="1600" dirty="0">
                <a:latin typeface="Calibri" pitchFamily="34" charset="0"/>
              </a:rPr>
              <a:t>SCAC Code</a:t>
            </a:r>
            <a:r>
              <a:rPr lang="zh-CN" altLang="en-US" sz="1600" dirty="0">
                <a:latin typeface="Calibri" pitchFamily="34" charset="0"/>
              </a:rPr>
              <a:t>。</a:t>
            </a:r>
            <a:endParaRPr lang="en-US" altLang="zh-CN" sz="1600" dirty="0">
              <a:latin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35</a:t>
            </a:fld>
            <a:endParaRPr lang="en-US" altLang="zh-CN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Company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公司信息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790700" y="957791"/>
            <a:ext cx="8305800" cy="42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000" dirty="0">
                <a:latin typeface="Calibri" pitchFamily="34" charset="0"/>
              </a:rPr>
              <a:t>USA/Puerto Rico/Canada/Mexico Filing Party</a:t>
            </a:r>
            <a:r>
              <a:rPr lang="zh-CN" altLang="en-US" sz="2000" dirty="0">
                <a:latin typeface="Calibri" pitchFamily="34" charset="0"/>
              </a:rPr>
              <a:t>的填写方式</a:t>
            </a:r>
            <a:endParaRPr lang="en-US" altLang="zh-CN" sz="2000" dirty="0">
              <a:latin typeface="Calibri" pitchFamily="34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790700" y="3471861"/>
            <a:ext cx="3900490" cy="1382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600" dirty="0">
                <a:latin typeface="Calibri" pitchFamily="34" charset="0"/>
              </a:rPr>
              <a:t>2. Canada/Mexico</a:t>
            </a:r>
            <a:r>
              <a:rPr lang="zh-CN" altLang="en-US" sz="1600" dirty="0">
                <a:latin typeface="Calibri" pitchFamily="34" charset="0"/>
              </a:rPr>
              <a:t>客户自发</a:t>
            </a:r>
            <a:r>
              <a:rPr lang="en-US" altLang="zh-CN" sz="1600" dirty="0">
                <a:latin typeface="Calibri" pitchFamily="34" charset="0"/>
              </a:rPr>
              <a:t>ACI</a:t>
            </a:r>
            <a:r>
              <a:rPr lang="zh-CN" altLang="en-US" sz="1600" dirty="0">
                <a:latin typeface="Calibri" pitchFamily="34" charset="0"/>
              </a:rPr>
              <a:t>或</a:t>
            </a:r>
            <a:r>
              <a:rPr lang="en-US" altLang="zh-CN" sz="1600" dirty="0">
                <a:latin typeface="Calibri" pitchFamily="34" charset="0"/>
              </a:rPr>
              <a:t>AMS</a:t>
            </a:r>
            <a:r>
              <a:rPr lang="zh-CN" altLang="en-US" sz="1600" dirty="0">
                <a:latin typeface="Calibri" pitchFamily="34" charset="0"/>
              </a:rPr>
              <a:t>：</a:t>
            </a:r>
            <a:endParaRPr lang="en-US" altLang="zh-CN" sz="16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在</a:t>
            </a:r>
            <a:r>
              <a:rPr lang="en-US" altLang="zh-CN" sz="1600" dirty="0">
                <a:latin typeface="Calibri" pitchFamily="34" charset="0"/>
              </a:rPr>
              <a:t>AMS SEND TO US/CA/PUERTO RICO CUSTOMS BY NVOCC</a:t>
            </a:r>
            <a:r>
              <a:rPr lang="zh-CN" altLang="en-US" sz="1600" dirty="0">
                <a:latin typeface="Calibri" pitchFamily="34" charset="0"/>
              </a:rPr>
              <a:t>一栏打勾。</a:t>
            </a:r>
            <a:endParaRPr lang="en-US" altLang="zh-CN" sz="16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除了定在美国线的船上，需要提供</a:t>
            </a:r>
            <a:r>
              <a:rPr lang="en-US" altLang="zh-CN" sz="1600" dirty="0">
                <a:latin typeface="Calibri" pitchFamily="34" charset="0"/>
              </a:rPr>
              <a:t>NVOCC-SCAC Code</a:t>
            </a:r>
            <a:r>
              <a:rPr lang="zh-CN" altLang="en-US" sz="1600" dirty="0">
                <a:latin typeface="Calibri" pitchFamily="34" charset="0"/>
              </a:rPr>
              <a:t>信息，其他不需要。</a:t>
            </a:r>
            <a:endParaRPr lang="en-US" altLang="zh-CN" sz="1600" dirty="0">
              <a:latin typeface="Calibri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790700" y="4854552"/>
            <a:ext cx="4152900" cy="145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600" dirty="0">
                <a:latin typeface="Calibri" pitchFamily="34" charset="0"/>
              </a:rPr>
              <a:t>3. USA/Puerto Rico/Canada/Mexico</a:t>
            </a:r>
            <a:r>
              <a:rPr lang="zh-CN" altLang="en-US" sz="1600" dirty="0">
                <a:latin typeface="Calibri" pitchFamily="34" charset="0"/>
              </a:rPr>
              <a:t>要求船公司代发</a:t>
            </a:r>
            <a:r>
              <a:rPr lang="en-US" altLang="zh-CN" sz="1600" dirty="0">
                <a:latin typeface="Calibri" pitchFamily="34" charset="0"/>
              </a:rPr>
              <a:t>AMS</a:t>
            </a:r>
            <a:r>
              <a:rPr lang="zh-CN" altLang="en-US" sz="1600" dirty="0">
                <a:latin typeface="Calibri" pitchFamily="34" charset="0"/>
              </a:rPr>
              <a:t>或</a:t>
            </a:r>
            <a:r>
              <a:rPr lang="en-US" altLang="zh-CN" sz="1600" dirty="0">
                <a:latin typeface="Calibri" pitchFamily="34" charset="0"/>
              </a:rPr>
              <a:t>ACI</a:t>
            </a:r>
            <a:r>
              <a:rPr lang="zh-CN" altLang="en-US" sz="1600" dirty="0">
                <a:latin typeface="Calibri" pitchFamily="34" charset="0"/>
              </a:rPr>
              <a:t>：</a:t>
            </a:r>
            <a:endParaRPr lang="en-US" altLang="zh-CN" sz="16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US" altLang="zh-CN" sz="1600" dirty="0">
                <a:latin typeface="Calibri" pitchFamily="34" charset="0"/>
              </a:rPr>
              <a:t>AMS SEND TO US/CA/PUERTO RICO CUSTOMS BY NVOCC</a:t>
            </a:r>
            <a:r>
              <a:rPr lang="zh-CN" altLang="en-US" sz="1600" dirty="0">
                <a:latin typeface="Calibri" pitchFamily="34" charset="0"/>
              </a:rPr>
              <a:t>一栏不打勾，我司默认船公司代发，不再需要客户在品名栏标注。</a:t>
            </a:r>
            <a:endParaRPr lang="en-US" altLang="zh-CN" sz="16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0164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3" t="49317" r="74299" b="44921"/>
          <a:stretch/>
        </p:blipFill>
        <p:spPr bwMode="auto">
          <a:xfrm>
            <a:off x="4786311" y="177800"/>
            <a:ext cx="466725" cy="561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995487" y="1065211"/>
            <a:ext cx="7167563" cy="504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</a:rPr>
              <a:t>保存成功：</a:t>
            </a:r>
            <a:r>
              <a:rPr lang="zh-CN" altLang="en-US" sz="1600" dirty="0">
                <a:latin typeface="Calibri" pitchFamily="34" charset="0"/>
              </a:rPr>
              <a:t>收到</a:t>
            </a:r>
            <a:r>
              <a:rPr lang="en-US" sz="1600" dirty="0">
                <a:latin typeface="Calibri" pitchFamily="34" charset="0"/>
              </a:rPr>
              <a:t>Successfully saved! </a:t>
            </a:r>
            <a:r>
              <a:rPr lang="zh-CN" altLang="en-US" sz="1600" dirty="0">
                <a:latin typeface="Calibri" pitchFamily="34" charset="0"/>
              </a:rPr>
              <a:t>的提示，及看到</a:t>
            </a:r>
            <a:r>
              <a:rPr lang="en-US" altLang="zh-CN" sz="1600" dirty="0">
                <a:latin typeface="Calibri" pitchFamily="34" charset="0"/>
              </a:rPr>
              <a:t>OK</a:t>
            </a:r>
            <a:r>
              <a:rPr lang="zh-CN" altLang="en-US" sz="1600" dirty="0">
                <a:latin typeface="Calibri" pitchFamily="34" charset="0"/>
              </a:rPr>
              <a:t>字样。</a:t>
            </a:r>
            <a:endParaRPr lang="en-US" sz="1600" dirty="0">
              <a:latin typeface="Calibri" pitchFamily="34" charset="0"/>
            </a:endParaRPr>
          </a:p>
        </p:txBody>
      </p:sp>
      <p:pic>
        <p:nvPicPr>
          <p:cNvPr id="7170" name="Picture 2" descr="sav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5" t="21459" r="29288" b="37787"/>
          <a:stretch/>
        </p:blipFill>
        <p:spPr bwMode="auto">
          <a:xfrm>
            <a:off x="2076451" y="1560512"/>
            <a:ext cx="4314825" cy="2459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validatio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" r="1" b="67294"/>
          <a:stretch/>
        </p:blipFill>
        <p:spPr bwMode="auto">
          <a:xfrm>
            <a:off x="2076450" y="4171947"/>
            <a:ext cx="8263362" cy="1876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36</a:t>
            </a:fld>
            <a:endParaRPr lang="en-US" altLang="zh-CN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EDI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保存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2228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validation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1" y="1449585"/>
            <a:ext cx="2989263" cy="1125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143500" y="1042193"/>
            <a:ext cx="5295900" cy="56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latin typeface="Calibri" pitchFamily="34" charset="0"/>
              </a:rPr>
              <a:t>保存失败：</a:t>
            </a:r>
            <a:endParaRPr lang="en-US" altLang="zh-CN" sz="2000" dirty="0">
              <a:latin typeface="Calibri" pitchFamily="34" charset="0"/>
            </a:endParaRPr>
          </a:p>
        </p:txBody>
      </p:sp>
      <p:pic>
        <p:nvPicPr>
          <p:cNvPr id="6149" name="Picture 5" descr="validation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017"/>
          <a:stretch/>
        </p:blipFill>
        <p:spPr bwMode="auto">
          <a:xfrm>
            <a:off x="1945144" y="4098926"/>
            <a:ext cx="8627607" cy="2016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210175" y="2290484"/>
            <a:ext cx="5295900" cy="1424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GB" sz="2000" dirty="0">
                <a:solidFill>
                  <a:srgbClr val="FF9933"/>
                </a:solidFill>
                <a:latin typeface="Calibri" pitchFamily="34" charset="0"/>
              </a:rPr>
              <a:t>Warning</a:t>
            </a:r>
            <a:r>
              <a:rPr lang="en-GB" sz="2000" dirty="0">
                <a:latin typeface="Calibri" pitchFamily="34" charset="0"/>
              </a:rPr>
              <a:t> </a:t>
            </a:r>
            <a:r>
              <a:rPr lang="zh-CN" altLang="en-US" sz="2000" dirty="0">
                <a:latin typeface="Calibri" pitchFamily="34" charset="0"/>
              </a:rPr>
              <a:t>表示警告信息：</a:t>
            </a:r>
            <a:endParaRPr lang="en-US" altLang="zh-CN" sz="20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不会影响数据的正常递交，但可能会因提示中的原因而</a:t>
            </a:r>
            <a:r>
              <a:rPr lang="en-US" altLang="zh-CN" sz="1600" dirty="0">
                <a:latin typeface="Calibri" pitchFamily="34" charset="0"/>
              </a:rPr>
              <a:t>pending booking</a:t>
            </a:r>
            <a:r>
              <a:rPr lang="zh-CN" altLang="en-US" sz="1600" dirty="0">
                <a:latin typeface="Calibri" pitchFamily="34" charset="0"/>
              </a:rPr>
              <a:t>。因而用户可以按提示在数据递交前就做相应修改。</a:t>
            </a:r>
            <a:endParaRPr lang="en-US" sz="1600" b="0" dirty="0">
              <a:latin typeface="Calibri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210176" y="1449586"/>
            <a:ext cx="5229225" cy="73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Calibri" pitchFamily="34" charset="0"/>
              </a:rPr>
              <a:t>Error</a:t>
            </a:r>
            <a:r>
              <a:rPr lang="en-GB" sz="2000" dirty="0">
                <a:latin typeface="Calibri" pitchFamily="34" charset="0"/>
              </a:rPr>
              <a:t> </a:t>
            </a:r>
            <a:r>
              <a:rPr lang="zh-CN" altLang="en-US" sz="2000" dirty="0">
                <a:latin typeface="Calibri" pitchFamily="34" charset="0"/>
              </a:rPr>
              <a:t>表示错误信息：</a:t>
            </a:r>
            <a:endParaRPr lang="en-US" altLang="zh-CN" sz="20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必须按提示做更正，否则数据将无法递交。</a:t>
            </a:r>
            <a:endParaRPr lang="en-US" sz="1600" b="0" dirty="0">
              <a:latin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37</a:t>
            </a:fld>
            <a:endParaRPr lang="en-US" altLang="zh-CN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82296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EDI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保存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9580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0700" y="177800"/>
            <a:ext cx="782002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EDI </a:t>
            </a:r>
            <a:r>
              <a:rPr lang="en-GB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Export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导出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465221" y="965994"/>
            <a:ext cx="6134099" cy="396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方式</a:t>
            </a:r>
            <a:r>
              <a:rPr lang="en-US" altLang="zh-CN" sz="1600" dirty="0">
                <a:latin typeface="Calibri" pitchFamily="34" charset="0"/>
              </a:rPr>
              <a:t>1</a:t>
            </a:r>
            <a:r>
              <a:rPr lang="zh-CN" altLang="en-US" sz="1600" dirty="0">
                <a:latin typeface="Calibri" pitchFamily="34" charset="0"/>
              </a:rPr>
              <a:t>：点击</a:t>
            </a:r>
            <a:r>
              <a:rPr lang="en-US" altLang="zh-CN" sz="1600" dirty="0">
                <a:latin typeface="Calibri" pitchFamily="34" charset="0"/>
              </a:rPr>
              <a:t>EDI</a:t>
            </a:r>
            <a:r>
              <a:rPr lang="zh-CN" altLang="en-US" sz="1600" dirty="0">
                <a:latin typeface="Calibri" pitchFamily="34" charset="0"/>
              </a:rPr>
              <a:t>图标 </a:t>
            </a:r>
            <a:r>
              <a:rPr lang="en-US" altLang="zh-CN" sz="1600" dirty="0">
                <a:latin typeface="Calibri" pitchFamily="34" charset="0"/>
              </a:rPr>
              <a:t>– Export SO – </a:t>
            </a:r>
            <a:r>
              <a:rPr lang="zh-CN" altLang="en-US" sz="1600" dirty="0">
                <a:latin typeface="Calibri" pitchFamily="34" charset="0"/>
              </a:rPr>
              <a:t>输入查找信息 </a:t>
            </a:r>
            <a:r>
              <a:rPr lang="en-US" altLang="zh-CN" sz="1600" dirty="0">
                <a:latin typeface="Calibri" pitchFamily="34" charset="0"/>
              </a:rPr>
              <a:t>– </a:t>
            </a:r>
            <a:r>
              <a:rPr lang="zh-CN" altLang="en-US" sz="1600" dirty="0">
                <a:latin typeface="Calibri" pitchFamily="34" charset="0"/>
              </a:rPr>
              <a:t>按</a:t>
            </a:r>
            <a:r>
              <a:rPr lang="en-US" altLang="zh-CN" sz="1600" dirty="0">
                <a:latin typeface="Calibri" pitchFamily="34" charset="0"/>
              </a:rPr>
              <a:t>Search</a:t>
            </a:r>
            <a:r>
              <a:rPr lang="zh-CN" altLang="en-US" sz="1600" dirty="0">
                <a:latin typeface="Calibri" pitchFamily="34" charset="0"/>
              </a:rPr>
              <a:t>键</a:t>
            </a:r>
            <a:endParaRPr lang="en-US" altLang="zh-CN" sz="1600" dirty="0">
              <a:latin typeface="Calibri" pitchFamily="34" charset="0"/>
            </a:endParaRPr>
          </a:p>
          <a:p>
            <a:pPr marL="0" indent="0">
              <a:buNone/>
            </a:pPr>
            <a:endParaRPr lang="en-US" altLang="zh-CN" sz="1600" dirty="0">
              <a:latin typeface="Calibri" pitchFamily="34" charset="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5" t="5664" r="57890" b="76367"/>
          <a:stretch/>
        </p:blipFill>
        <p:spPr bwMode="auto">
          <a:xfrm>
            <a:off x="1603208" y="3143251"/>
            <a:ext cx="1724025" cy="1586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0" t="14844" r="21171" b="44140"/>
          <a:stretch/>
        </p:blipFill>
        <p:spPr bwMode="auto">
          <a:xfrm>
            <a:off x="3415776" y="2547240"/>
            <a:ext cx="7067549" cy="400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3170070" y="1271553"/>
            <a:ext cx="7208297" cy="396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在搜索出的记录中选取要发送</a:t>
            </a:r>
            <a:r>
              <a:rPr lang="en-US" altLang="zh-CN" sz="1600" dirty="0">
                <a:latin typeface="Calibri" pitchFamily="34" charset="0"/>
              </a:rPr>
              <a:t>EDI</a:t>
            </a:r>
            <a:r>
              <a:rPr lang="zh-CN" altLang="en-US" sz="1600" dirty="0">
                <a:latin typeface="Calibri" pitchFamily="34" charset="0"/>
              </a:rPr>
              <a:t>报文的</a:t>
            </a:r>
            <a:r>
              <a:rPr lang="en-US" altLang="zh-CN" sz="1600" dirty="0">
                <a:latin typeface="Calibri" pitchFamily="34" charset="0"/>
              </a:rPr>
              <a:t>SO</a:t>
            </a:r>
            <a:r>
              <a:rPr lang="zh-CN" altLang="en-US" sz="1600" dirty="0">
                <a:latin typeface="Calibri" pitchFamily="34" charset="0"/>
              </a:rPr>
              <a:t>（支持批量发送）</a:t>
            </a:r>
            <a:endParaRPr lang="en-US" altLang="zh-CN" sz="1600" dirty="0">
              <a:latin typeface="Calibri" pitchFamily="34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3170069" y="1547901"/>
            <a:ext cx="4484330" cy="396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右键点击</a:t>
            </a:r>
            <a:r>
              <a:rPr lang="en-US" altLang="zh-CN" sz="1600" dirty="0">
                <a:latin typeface="Calibri" pitchFamily="34" charset="0"/>
              </a:rPr>
              <a:t>Export - EDI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38</a:t>
            </a:fld>
            <a:endParaRPr lang="en-US" altLang="zh-CN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2465219" y="1943984"/>
            <a:ext cx="7134224" cy="399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方式</a:t>
            </a:r>
            <a:r>
              <a:rPr lang="en-US" altLang="zh-CN" sz="1600" dirty="0">
                <a:latin typeface="Calibri" pitchFamily="34" charset="0"/>
              </a:rPr>
              <a:t>2</a:t>
            </a:r>
            <a:r>
              <a:rPr lang="zh-CN" altLang="en-US" sz="1600" dirty="0">
                <a:latin typeface="Calibri" pitchFamily="34" charset="0"/>
              </a:rPr>
              <a:t>：在打开的</a:t>
            </a:r>
            <a:r>
              <a:rPr lang="en-US" altLang="zh-CN" sz="1600" dirty="0">
                <a:latin typeface="Calibri" pitchFamily="34" charset="0"/>
              </a:rPr>
              <a:t>Booking</a:t>
            </a:r>
            <a:r>
              <a:rPr lang="zh-CN" altLang="en-US" sz="1600" dirty="0">
                <a:latin typeface="Calibri" pitchFamily="34" charset="0"/>
              </a:rPr>
              <a:t>处右键 </a:t>
            </a:r>
            <a:r>
              <a:rPr lang="en-US" altLang="zh-CN" sz="1600" dirty="0">
                <a:latin typeface="Calibri" pitchFamily="34" charset="0"/>
              </a:rPr>
              <a:t>– Export EDI – Export SO</a:t>
            </a:r>
          </a:p>
        </p:txBody>
      </p:sp>
    </p:spTree>
    <p:extLst>
      <p:ext uri="{BB962C8B-B14F-4D97-AF65-F5344CB8AC3E}">
        <p14:creationId xmlns:p14="http://schemas.microsoft.com/office/powerpoint/2010/main" val="26298603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0700" y="177800"/>
            <a:ext cx="782002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Send EDI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发送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903370" y="1155397"/>
            <a:ext cx="6507330" cy="396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将</a:t>
            </a:r>
            <a:r>
              <a:rPr lang="en-US" altLang="zh-CN" sz="1600" dirty="0">
                <a:latin typeface="Calibri" pitchFamily="34" charset="0"/>
              </a:rPr>
              <a:t>SO</a:t>
            </a:r>
            <a:r>
              <a:rPr lang="zh-CN" altLang="en-US" sz="1600" dirty="0">
                <a:latin typeface="Calibri" pitchFamily="34" charset="0"/>
              </a:rPr>
              <a:t>的</a:t>
            </a:r>
            <a:r>
              <a:rPr lang="en-US" altLang="zh-CN" sz="1600" dirty="0">
                <a:latin typeface="Calibri" pitchFamily="34" charset="0"/>
              </a:rPr>
              <a:t>EDI zip</a:t>
            </a:r>
            <a:r>
              <a:rPr lang="zh-CN" altLang="en-US" sz="1600" dirty="0">
                <a:latin typeface="Calibri" pitchFamily="34" charset="0"/>
              </a:rPr>
              <a:t>文件作为附件发送至</a:t>
            </a:r>
            <a:r>
              <a:rPr lang="en-US" altLang="zh-CN" sz="1600" dirty="0">
                <a:latin typeface="Calibri" pitchFamily="34" charset="0"/>
              </a:rPr>
              <a:t>MH8 EDI Center</a:t>
            </a:r>
            <a:r>
              <a:rPr lang="zh-CN" altLang="en-US" sz="1600" dirty="0">
                <a:latin typeface="Calibri" pitchFamily="34" charset="0"/>
              </a:rPr>
              <a:t>：</a:t>
            </a:r>
            <a:endParaRPr lang="en-US" altLang="zh-CN" sz="1600" dirty="0">
              <a:latin typeface="Calibri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2982578" y="1464261"/>
            <a:ext cx="6134099" cy="396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000" dirty="0">
                <a:solidFill>
                  <a:srgbClr val="FF0000"/>
                </a:solidFill>
                <a:latin typeface="Calibri" pitchFamily="34" charset="0"/>
              </a:rPr>
              <a:t>CN177-nprc.mh8edi@msc.com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2982577" y="1984944"/>
            <a:ext cx="6507330" cy="396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600" dirty="0">
                <a:latin typeface="Calibri" pitchFamily="34" charset="0"/>
              </a:rPr>
              <a:t>EDI</a:t>
            </a:r>
            <a:r>
              <a:rPr lang="zh-CN" altLang="en-US" sz="1600" dirty="0">
                <a:latin typeface="Calibri" pitchFamily="34" charset="0"/>
              </a:rPr>
              <a:t>文件发送后请务必确认是否有成功发送的回执</a:t>
            </a:r>
            <a:endParaRPr lang="en-US" altLang="zh-CN" sz="1600" dirty="0">
              <a:latin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39</a:t>
            </a:fld>
            <a:endParaRPr lang="en-US" altLang="zh-CN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892" y="2814491"/>
            <a:ext cx="6302286" cy="205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952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PREMANIFEST SUBMISSION ON LINDO WEBSITE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2515"/>
            <a:ext cx="11302409" cy="5304930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20000"/>
              </a:lnSpc>
              <a:buNone/>
            </a:pPr>
            <a:r>
              <a:rPr lang="en-US" b="1" dirty="0"/>
              <a:t>HOW TO SUBMIT PREMANIFEST:</a:t>
            </a:r>
          </a:p>
          <a:p>
            <a:pPr marL="514350" lvl="0" indent="-514350">
              <a:lnSpc>
                <a:spcPct val="120000"/>
              </a:lnSpc>
              <a:buAutoNum type="arabicPeriod"/>
            </a:pPr>
            <a:r>
              <a:rPr lang="en-US" sz="2400" dirty="0"/>
              <a:t>Sign the contract with LINDO and get user name &amp; password for access permission.</a:t>
            </a:r>
          </a:p>
          <a:p>
            <a:pPr marL="457200" lvl="0" indent="-457200">
              <a:lnSpc>
                <a:spcPct val="120000"/>
              </a:lnSpc>
              <a:buAutoNum type="arabicPeriod"/>
            </a:pPr>
            <a:r>
              <a:rPr lang="en-US" sz="2400" dirty="0"/>
              <a:t>LINDO premanifest website: </a:t>
            </a:r>
            <a:r>
              <a:rPr lang="en-US" sz="2400" u="sng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http://180.168.67.22:8180/newlogin/</a:t>
            </a:r>
            <a:endParaRPr lang="en-US" sz="2400" u="sng" dirty="0">
              <a:solidFill>
                <a:srgbClr val="0070C0"/>
              </a:solidFill>
            </a:endParaRPr>
          </a:p>
          <a:p>
            <a:pPr marL="457200" lvl="0" indent="-457200">
              <a:lnSpc>
                <a:spcPct val="120000"/>
              </a:lnSpc>
              <a:buAutoNum type="arabicPeriod"/>
            </a:pPr>
            <a:r>
              <a:rPr lang="en-US" sz="2400" dirty="0"/>
              <a:t>Download “</a:t>
            </a:r>
            <a:r>
              <a:rPr lang="zh-CN" altLang="en-US" sz="2400" dirty="0"/>
              <a:t>操作指南</a:t>
            </a:r>
            <a:r>
              <a:rPr lang="en-US" sz="2400" dirty="0"/>
              <a:t>” for your perusal.</a:t>
            </a:r>
          </a:p>
          <a:p>
            <a:pPr marL="457200" lvl="0" indent="-457200">
              <a:lnSpc>
                <a:spcPct val="120000"/>
              </a:lnSpc>
              <a:buAutoNum type="arabicPeriod"/>
            </a:pPr>
            <a:endParaRPr lang="en-US" sz="2400" dirty="0"/>
          </a:p>
          <a:p>
            <a:pPr marL="457200" lvl="0" indent="-457200">
              <a:lnSpc>
                <a:spcPct val="120000"/>
              </a:lnSpc>
              <a:buAutoNum type="arabicPeriod"/>
            </a:pPr>
            <a:endParaRPr lang="en-US" sz="2400" dirty="0"/>
          </a:p>
          <a:p>
            <a:pPr marL="457200" lvl="0" indent="-457200">
              <a:lnSpc>
                <a:spcPct val="120000"/>
              </a:lnSpc>
              <a:buAutoNum type="arabicPeriod"/>
            </a:pPr>
            <a:endParaRPr lang="en-US" sz="2400" dirty="0"/>
          </a:p>
          <a:p>
            <a:pPr marL="457200" lvl="0" indent="-457200">
              <a:lnSpc>
                <a:spcPct val="120000"/>
              </a:lnSpc>
              <a:buAutoNum type="arabicPeriod"/>
            </a:pPr>
            <a:endParaRPr lang="en-US" sz="2400" dirty="0"/>
          </a:p>
          <a:p>
            <a:pPr marL="457200" lvl="0" indent="-457200">
              <a:lnSpc>
                <a:spcPct val="120000"/>
              </a:lnSpc>
              <a:buAutoNum type="arabicPeriod"/>
            </a:pPr>
            <a:r>
              <a:rPr lang="en-US" sz="2400" dirty="0"/>
              <a:t>In case any premanifest issues, please contact </a:t>
            </a:r>
            <a:r>
              <a:rPr lang="zh-CN" altLang="en-US" sz="2400" dirty="0"/>
              <a:t>联东业务部</a:t>
            </a:r>
            <a:endParaRPr lang="en-US" altLang="zh-CN" sz="2400" dirty="0"/>
          </a:p>
          <a:p>
            <a:pPr marL="0" lvl="0" indent="0">
              <a:lnSpc>
                <a:spcPct val="120000"/>
              </a:lnSpc>
              <a:buNone/>
            </a:pPr>
            <a:r>
              <a:rPr lang="en-US" altLang="zh-CN" sz="2400" dirty="0"/>
              <a:t>Tel: 021-</a:t>
            </a:r>
            <a:r>
              <a:rPr lang="en-US" sz="2400" dirty="0"/>
              <a:t>61041064/61041085/61041086</a:t>
            </a:r>
          </a:p>
          <a:p>
            <a:pPr marL="0" indent="0">
              <a:buNone/>
            </a:pPr>
            <a:r>
              <a:rPr lang="en-US" sz="2400" dirty="0"/>
              <a:t>Email: </a:t>
            </a:r>
            <a:r>
              <a:rPr lang="en-US" sz="2400" u="sng" dirty="0">
                <a:hlinkClick r:id="rId3"/>
              </a:rPr>
              <a:t>export@lindomsc.com</a:t>
            </a:r>
            <a:endParaRPr lang="en-US" sz="2400" dirty="0"/>
          </a:p>
          <a:p>
            <a:endParaRPr lang="en-US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DD4B20-D3C2-4DC6-86DC-E7EFEDF2EF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500" t="22646" r="11290" b="53835"/>
          <a:stretch/>
        </p:blipFill>
        <p:spPr>
          <a:xfrm>
            <a:off x="457200" y="3311013"/>
            <a:ext cx="10084451" cy="175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4968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319369" y="957357"/>
            <a:ext cx="6507330" cy="317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出现</a:t>
            </a:r>
            <a:r>
              <a:rPr lang="en-US" altLang="zh-CN" sz="1600" dirty="0">
                <a:solidFill>
                  <a:srgbClr val="00B050"/>
                </a:solidFill>
                <a:latin typeface="Calibri" pitchFamily="34" charset="0"/>
              </a:rPr>
              <a:t>OK</a:t>
            </a:r>
            <a:r>
              <a:rPr lang="zh-CN" altLang="en-US" sz="1600" dirty="0">
                <a:latin typeface="Calibri" pitchFamily="34" charset="0"/>
              </a:rPr>
              <a:t>回执表示</a:t>
            </a:r>
            <a:r>
              <a:rPr lang="en-US" altLang="zh-CN" sz="1600" dirty="0">
                <a:latin typeface="Calibri" pitchFamily="34" charset="0"/>
              </a:rPr>
              <a:t>EDI</a:t>
            </a:r>
            <a:r>
              <a:rPr lang="zh-CN" altLang="en-US" sz="1600" dirty="0">
                <a:latin typeface="Calibri" pitchFamily="34" charset="0"/>
              </a:rPr>
              <a:t>发送成功：</a:t>
            </a:r>
            <a:r>
              <a:rPr lang="en-US" altLang="zh-CN" sz="1600" dirty="0">
                <a:latin typeface="Calibri" pitchFamily="34" charset="0"/>
              </a:rPr>
              <a:t>OK,</a:t>
            </a:r>
            <a:r>
              <a:rPr lang="zh-CN" altLang="en-US" sz="1600" dirty="0">
                <a:latin typeface="Calibri" pitchFamily="34" charset="0"/>
              </a:rPr>
              <a:t>等待下一步的操作</a:t>
            </a:r>
            <a:endParaRPr lang="en-US" altLang="zh-CN" sz="1600" dirty="0">
              <a:latin typeface="Calibri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1" b="34179"/>
          <a:stretch/>
        </p:blipFill>
        <p:spPr bwMode="auto">
          <a:xfrm>
            <a:off x="2319370" y="2533651"/>
            <a:ext cx="7473549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319369" y="1275254"/>
            <a:ext cx="7239878" cy="63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出现</a:t>
            </a:r>
            <a:r>
              <a:rPr lang="en-GB" sz="1600" dirty="0">
                <a:solidFill>
                  <a:srgbClr val="FDAA03"/>
                </a:solidFill>
                <a:latin typeface="Calibri" pitchFamily="34" charset="0"/>
              </a:rPr>
              <a:t>Warning</a:t>
            </a:r>
            <a:r>
              <a:rPr lang="zh-CN" altLang="en-US" sz="1600" dirty="0">
                <a:latin typeface="Calibri" pitchFamily="34" charset="0"/>
              </a:rPr>
              <a:t>表示该</a:t>
            </a:r>
            <a:r>
              <a:rPr lang="en-US" altLang="zh-CN" sz="1600" dirty="0">
                <a:latin typeface="Calibri" pitchFamily="34" charset="0"/>
              </a:rPr>
              <a:t>SO</a:t>
            </a:r>
            <a:r>
              <a:rPr lang="zh-CN" altLang="en-US" sz="1600" dirty="0">
                <a:latin typeface="Calibri" pitchFamily="34" charset="0"/>
              </a:rPr>
              <a:t>可能会因提示中的原因而被</a:t>
            </a:r>
            <a:r>
              <a:rPr lang="en-US" altLang="zh-CN" sz="1600" dirty="0">
                <a:latin typeface="Calibri" pitchFamily="34" charset="0"/>
              </a:rPr>
              <a:t>pending </a:t>
            </a:r>
            <a:r>
              <a:rPr lang="zh-CN" altLang="en-US" sz="1600" dirty="0">
                <a:latin typeface="Calibri" pitchFamily="34" charset="0"/>
              </a:rPr>
              <a:t>。如有需要，请发相关邮件联系我司。</a:t>
            </a:r>
            <a:endParaRPr lang="en-US" sz="1600" b="0" dirty="0">
              <a:latin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319369" y="1896270"/>
            <a:ext cx="7325942" cy="637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solidFill>
                  <a:schemeClr val="tx1"/>
                </a:solidFill>
                <a:latin typeface="Calibri" pitchFamily="34" charset="0"/>
              </a:rPr>
              <a:t>出现</a:t>
            </a:r>
            <a:r>
              <a:rPr lang="en-GB" sz="1600" dirty="0">
                <a:solidFill>
                  <a:srgbClr val="FF0000"/>
                </a:solidFill>
                <a:latin typeface="Calibri" pitchFamily="34" charset="0"/>
              </a:rPr>
              <a:t>Error</a:t>
            </a:r>
            <a:r>
              <a:rPr lang="en-GB" sz="1600" dirty="0">
                <a:latin typeface="Calibri" pitchFamily="34" charset="0"/>
              </a:rPr>
              <a:t> </a:t>
            </a:r>
            <a:r>
              <a:rPr lang="zh-CN" altLang="en-US" sz="1600" dirty="0">
                <a:latin typeface="Calibri" pitchFamily="34" charset="0"/>
              </a:rPr>
              <a:t>回执表示</a:t>
            </a:r>
            <a:r>
              <a:rPr lang="en-US" altLang="zh-CN" sz="1600" dirty="0">
                <a:latin typeface="Calibri" pitchFamily="34" charset="0"/>
              </a:rPr>
              <a:t>EDI</a:t>
            </a:r>
            <a:r>
              <a:rPr lang="zh-CN" altLang="en-US" sz="1600" dirty="0">
                <a:latin typeface="Calibri" pitchFamily="34" charset="0"/>
              </a:rPr>
              <a:t>发送失败，请根据提示原因修改</a:t>
            </a:r>
            <a:r>
              <a:rPr lang="en-US" altLang="zh-CN" sz="1600" dirty="0">
                <a:latin typeface="Calibri" pitchFamily="34" charset="0"/>
              </a:rPr>
              <a:t>SO</a:t>
            </a:r>
            <a:r>
              <a:rPr lang="zh-CN" altLang="en-US" sz="1600" dirty="0">
                <a:latin typeface="Calibri" pitchFamily="34" charset="0"/>
              </a:rPr>
              <a:t>信息再次发送，直至收到</a:t>
            </a:r>
            <a:r>
              <a:rPr lang="en-US" altLang="zh-CN" sz="1600" dirty="0">
                <a:latin typeface="Calibri" pitchFamily="34" charset="0"/>
              </a:rPr>
              <a:t>OK</a:t>
            </a:r>
            <a:r>
              <a:rPr lang="zh-CN" altLang="en-US" sz="1600" dirty="0">
                <a:latin typeface="Calibri" pitchFamily="34" charset="0"/>
              </a:rPr>
              <a:t>回执。</a:t>
            </a:r>
            <a:endParaRPr lang="en-US" sz="1600" b="0" dirty="0">
              <a:latin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40</a:t>
            </a:fld>
            <a:endParaRPr lang="en-US" altLang="zh-CN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790700" y="177800"/>
            <a:ext cx="782002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Send EDI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发送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7211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59436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Info Center 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信息查找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38376" y="1038222"/>
            <a:ext cx="4105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根据查询条件查询你所需的结果。</a:t>
            </a:r>
            <a:endParaRPr lang="en-US" altLang="zh-CN" sz="1600" dirty="0">
              <a:latin typeface="Calibri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38376" y="1371596"/>
            <a:ext cx="6467475" cy="590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注意：</a:t>
            </a:r>
            <a:r>
              <a:rPr lang="en-US" sz="1600" dirty="0">
                <a:latin typeface="Calibri" pitchFamily="34" charset="0"/>
              </a:rPr>
              <a:t>Booking</a:t>
            </a:r>
            <a:r>
              <a:rPr lang="zh-CN" altLang="en-US" sz="1600" dirty="0">
                <a:latin typeface="Calibri" pitchFamily="34" charset="0"/>
              </a:rPr>
              <a:t>条件不为空，则系统会忽略其他查询条件只查询该</a:t>
            </a:r>
            <a:r>
              <a:rPr lang="en-US" sz="1600" dirty="0">
                <a:latin typeface="Calibri" pitchFamily="34" charset="0"/>
              </a:rPr>
              <a:t>Booking</a:t>
            </a:r>
            <a:r>
              <a:rPr lang="zh-CN" altLang="en-US" sz="1600" dirty="0">
                <a:latin typeface="Calibri" pitchFamily="34" charset="0"/>
              </a:rPr>
              <a:t>号，同时</a:t>
            </a:r>
            <a:r>
              <a:rPr lang="en-US" sz="1600" dirty="0">
                <a:latin typeface="Calibri" pitchFamily="34" charset="0"/>
              </a:rPr>
              <a:t>Booking</a:t>
            </a:r>
            <a:r>
              <a:rPr lang="zh-CN" altLang="en-US" sz="1600" dirty="0">
                <a:latin typeface="Calibri" pitchFamily="34" charset="0"/>
              </a:rPr>
              <a:t>支持模糊查询。</a:t>
            </a:r>
            <a:endParaRPr lang="en-US" altLang="zh-CN" sz="1600" dirty="0">
              <a:latin typeface="Calibri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9" t="14551" r="22187" b="37793"/>
          <a:stretch/>
        </p:blipFill>
        <p:spPr bwMode="auto">
          <a:xfrm>
            <a:off x="2343151" y="1962151"/>
            <a:ext cx="6696075" cy="4451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5834063" y="5261506"/>
            <a:ext cx="3362325" cy="812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根据查询结果，选中一票后单击或者双击查询结果即可打开。</a:t>
            </a:r>
            <a:endParaRPr lang="en-US" altLang="zh-CN" sz="1600" dirty="0">
              <a:latin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41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34539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59436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SO/SI Roll Over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功能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809876" y="1038222"/>
            <a:ext cx="6829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右键 </a:t>
            </a:r>
            <a:r>
              <a:rPr lang="en-US" sz="1600" dirty="0">
                <a:latin typeface="Calibri" pitchFamily="34" charset="0"/>
              </a:rPr>
              <a:t>- SO/SI </a:t>
            </a:r>
            <a:r>
              <a:rPr lang="en-US" altLang="zh-CN" sz="1600" dirty="0">
                <a:latin typeface="Calibri" pitchFamily="34" charset="0"/>
              </a:rPr>
              <a:t>Roll Over</a:t>
            </a:r>
            <a:r>
              <a:rPr lang="zh-CN" altLang="en-US" sz="1600" dirty="0">
                <a:latin typeface="Calibri" pitchFamily="34" charset="0"/>
              </a:rPr>
              <a:t>转船</a:t>
            </a:r>
            <a:endParaRPr lang="en-US" altLang="zh-CN" sz="1600" dirty="0">
              <a:latin typeface="Calibri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809875" y="1414456"/>
            <a:ext cx="7232638" cy="366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在目的地处，选择想要转到的船名、航次、航线后单击</a:t>
            </a:r>
            <a:r>
              <a:rPr lang="en-US" sz="1600" dirty="0">
                <a:latin typeface="Calibri" pitchFamily="34" charset="0"/>
              </a:rPr>
              <a:t>“OK”</a:t>
            </a:r>
            <a:r>
              <a:rPr lang="zh-CN" altLang="en-US" sz="1600" dirty="0">
                <a:latin typeface="Calibri" pitchFamily="34" charset="0"/>
              </a:rPr>
              <a:t>即可。</a:t>
            </a:r>
            <a:endParaRPr lang="en-US" sz="1600" dirty="0">
              <a:latin typeface="Calibri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1862134"/>
            <a:ext cx="6115050" cy="387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42</a:t>
            </a:fld>
            <a:endParaRPr lang="en-US" altLang="zh-CN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956550" y="2619376"/>
            <a:ext cx="2216151" cy="150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由于在进行转船操作时，是可以多条记录操作的，请务必选择相同的船名和航次，否则将会发生错误。</a:t>
            </a:r>
            <a:endParaRPr lang="en-US" sz="16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7616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2" t="20118" r="3672" b="33789"/>
          <a:stretch/>
        </p:blipFill>
        <p:spPr bwMode="auto">
          <a:xfrm>
            <a:off x="3340100" y="1028701"/>
            <a:ext cx="7327900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59436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MHKH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数据同步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2" t="5859" r="57813" b="76465"/>
          <a:stretch/>
        </p:blipFill>
        <p:spPr bwMode="auto">
          <a:xfrm>
            <a:off x="1644650" y="1834515"/>
            <a:ext cx="1524000" cy="1379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848225" y="2581276"/>
            <a:ext cx="5657851" cy="3168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GB" sz="1600" dirty="0">
                <a:latin typeface="Calibri" pitchFamily="34" charset="0"/>
              </a:rPr>
              <a:t>MHKH</a:t>
            </a:r>
            <a:r>
              <a:rPr lang="zh-CN" altLang="en-US" sz="1600" dirty="0">
                <a:latin typeface="Calibri" pitchFamily="34" charset="0"/>
              </a:rPr>
              <a:t>类型说明：</a:t>
            </a:r>
            <a:endParaRPr lang="en-US" sz="16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GB" sz="1600" dirty="0">
                <a:latin typeface="Calibri" pitchFamily="34" charset="0"/>
              </a:rPr>
              <a:t>1. Location</a:t>
            </a:r>
            <a:r>
              <a:rPr lang="en-US" sz="1600" dirty="0">
                <a:latin typeface="Calibri" pitchFamily="34" charset="0"/>
              </a:rPr>
              <a:t>/Port: </a:t>
            </a:r>
            <a:r>
              <a:rPr lang="zh-CN" altLang="en-US" sz="1600" dirty="0">
                <a:latin typeface="Calibri" pitchFamily="34" charset="0"/>
              </a:rPr>
              <a:t>查询地点和港口，条件不能为空。</a:t>
            </a:r>
            <a:endParaRPr lang="en-US" altLang="zh-CN" sz="16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GB" sz="1600" dirty="0">
                <a:latin typeface="Calibri" pitchFamily="34" charset="0"/>
              </a:rPr>
              <a:t>2. </a:t>
            </a:r>
            <a:r>
              <a:rPr lang="en-US" sz="1600" dirty="0">
                <a:latin typeface="Calibri" pitchFamily="34" charset="0"/>
              </a:rPr>
              <a:t>Codes: </a:t>
            </a:r>
            <a:r>
              <a:rPr lang="zh-CN" altLang="en-US" sz="1600" dirty="0">
                <a:latin typeface="Calibri" pitchFamily="34" charset="0"/>
              </a:rPr>
              <a:t>同步程序中</a:t>
            </a:r>
            <a:r>
              <a:rPr lang="en-US" altLang="zh-CN" sz="1600" dirty="0">
                <a:latin typeface="Calibri" pitchFamily="34" charset="0"/>
              </a:rPr>
              <a:t>Code</a:t>
            </a:r>
            <a:r>
              <a:rPr lang="zh-CN" altLang="en-US" sz="1600" dirty="0">
                <a:latin typeface="Calibri" pitchFamily="34" charset="0"/>
              </a:rPr>
              <a:t>和规则，不需要输入查询条件。</a:t>
            </a:r>
            <a:endParaRPr lang="en-US" sz="16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Calibri" pitchFamily="34" charset="0"/>
              </a:rPr>
              <a:t>3. </a:t>
            </a:r>
            <a:r>
              <a:rPr lang="en-US" sz="1600" dirty="0" err="1">
                <a:latin typeface="Calibri" pitchFamily="34" charset="0"/>
              </a:rPr>
              <a:t>HSCode</a:t>
            </a:r>
            <a:r>
              <a:rPr lang="en-US" sz="1600" dirty="0">
                <a:latin typeface="Calibri" pitchFamily="34" charset="0"/>
              </a:rPr>
              <a:t>/Commodity: </a:t>
            </a:r>
            <a:r>
              <a:rPr lang="zh-CN" altLang="en-US" sz="1600" dirty="0">
                <a:latin typeface="Calibri" pitchFamily="34" charset="0"/>
              </a:rPr>
              <a:t>同步所有品名，查询条件分别为</a:t>
            </a:r>
            <a:r>
              <a:rPr lang="en-US" altLang="zh-CN" sz="1600" dirty="0" err="1">
                <a:latin typeface="Calibri" pitchFamily="34" charset="0"/>
              </a:rPr>
              <a:t>HSCode</a:t>
            </a:r>
            <a:r>
              <a:rPr lang="zh-CN" altLang="en-US" sz="1600" dirty="0">
                <a:latin typeface="Calibri" pitchFamily="34" charset="0"/>
              </a:rPr>
              <a:t>和品名（可模糊查询），不能为空。</a:t>
            </a:r>
            <a:endParaRPr lang="en-US" altLang="zh-CN" sz="16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Calibri" pitchFamily="34" charset="0"/>
              </a:rPr>
              <a:t>4. </a:t>
            </a:r>
            <a:r>
              <a:rPr lang="en-US" sz="1600" dirty="0" err="1">
                <a:latin typeface="Calibri" pitchFamily="34" charset="0"/>
              </a:rPr>
              <a:t>Dchemical</a:t>
            </a:r>
            <a:r>
              <a:rPr lang="en-US" sz="1600" dirty="0">
                <a:latin typeface="Calibri" pitchFamily="34" charset="0"/>
              </a:rPr>
              <a:t>: </a:t>
            </a:r>
            <a:r>
              <a:rPr lang="zh-CN" altLang="en-US" sz="1600" dirty="0">
                <a:latin typeface="Calibri" pitchFamily="34" charset="0"/>
              </a:rPr>
              <a:t>同步危险品数据，不需要输入查询条件。</a:t>
            </a:r>
            <a:endParaRPr lang="en-US" sz="16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Calibri" pitchFamily="34" charset="0"/>
              </a:rPr>
              <a:t>5. Vessel/Voyage: </a:t>
            </a:r>
            <a:r>
              <a:rPr lang="zh-CN" altLang="en-US" sz="1600" dirty="0">
                <a:latin typeface="Calibri" pitchFamily="34" charset="0"/>
              </a:rPr>
              <a:t>同步船名航次，查询</a:t>
            </a:r>
            <a:r>
              <a:rPr lang="zh-CN" altLang="en-US" sz="1600" dirty="0"/>
              <a:t>条件为船名（可模糊查询），不能为空。</a:t>
            </a:r>
            <a:endParaRPr lang="en-US" sz="16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Calibri" pitchFamily="34" charset="0"/>
              </a:rPr>
              <a:t>6. Company: </a:t>
            </a:r>
            <a:r>
              <a:rPr lang="zh-CN" altLang="en-US" sz="1600" dirty="0">
                <a:latin typeface="Calibri" pitchFamily="34" charset="0"/>
              </a:rPr>
              <a:t>同步公司数据，只支持用</a:t>
            </a:r>
            <a:r>
              <a:rPr lang="en-US" altLang="zh-CN" sz="1600" dirty="0">
                <a:latin typeface="Calibri" pitchFamily="34" charset="0"/>
              </a:rPr>
              <a:t>code</a:t>
            </a:r>
            <a:r>
              <a:rPr lang="zh-CN" altLang="en-US" sz="1600" dirty="0">
                <a:latin typeface="Calibri" pitchFamily="34" charset="0"/>
              </a:rPr>
              <a:t>查询，而不能用</a:t>
            </a:r>
            <a:r>
              <a:rPr lang="en-US" altLang="zh-CN" sz="1600" dirty="0">
                <a:latin typeface="Calibri" pitchFamily="34" charset="0"/>
              </a:rPr>
              <a:t>name</a:t>
            </a:r>
            <a:r>
              <a:rPr lang="zh-CN" altLang="en-US" sz="1600" dirty="0">
                <a:latin typeface="Calibri" pitchFamily="34" charset="0"/>
              </a:rPr>
              <a:t>进行模糊查询，以防公司信息外泄。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43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05726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59436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MHKH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数据同步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pic>
        <p:nvPicPr>
          <p:cNvPr id="1536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85874"/>
            <a:ext cx="7194550" cy="474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057775" y="2976362"/>
            <a:ext cx="5514975" cy="2157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zh-CN" altLang="en-US" sz="1600" dirty="0">
                <a:latin typeface="Calibri" pitchFamily="34" charset="0"/>
              </a:rPr>
              <a:t>步骤：</a:t>
            </a:r>
            <a:endParaRPr lang="en-US" altLang="zh-CN" sz="1600" dirty="0">
              <a:latin typeface="Calibri" pitchFamily="34" charset="0"/>
            </a:endParaRPr>
          </a:p>
          <a:p>
            <a:pPr marL="457200" indent="-457200">
              <a:buAutoNum type="arabicPeriod"/>
            </a:pPr>
            <a:r>
              <a:rPr lang="zh-CN" altLang="en-US" sz="1600" dirty="0">
                <a:latin typeface="Calibri" pitchFamily="34" charset="0"/>
              </a:rPr>
              <a:t>选择需要的</a:t>
            </a:r>
            <a:r>
              <a:rPr lang="en-GB" sz="1600" dirty="0">
                <a:latin typeface="Calibri" pitchFamily="34" charset="0"/>
              </a:rPr>
              <a:t>MHKH</a:t>
            </a:r>
            <a:r>
              <a:rPr lang="zh-CN" altLang="en-US" sz="1600" dirty="0">
                <a:latin typeface="Calibri" pitchFamily="34" charset="0"/>
              </a:rPr>
              <a:t>类型后</a:t>
            </a:r>
            <a:endParaRPr lang="en-US" altLang="zh-CN" sz="1600" dirty="0">
              <a:latin typeface="Calibri" pitchFamily="34" charset="0"/>
            </a:endParaRPr>
          </a:p>
          <a:p>
            <a:pPr marL="457200" indent="-457200">
              <a:buAutoNum type="arabicPeriod"/>
            </a:pPr>
            <a:r>
              <a:rPr lang="zh-CN" altLang="en-US" sz="1600" dirty="0">
                <a:latin typeface="Calibri" pitchFamily="34" charset="0"/>
              </a:rPr>
              <a:t>单击</a:t>
            </a:r>
            <a:r>
              <a:rPr lang="en-GB" sz="1600" dirty="0">
                <a:latin typeface="Calibri" pitchFamily="34" charset="0"/>
              </a:rPr>
              <a:t>“</a:t>
            </a:r>
            <a:r>
              <a:rPr lang="en-US" altLang="zh-CN" sz="1600" dirty="0">
                <a:latin typeface="Calibri" pitchFamily="34" charset="0"/>
              </a:rPr>
              <a:t>Generate/</a:t>
            </a:r>
            <a:r>
              <a:rPr lang="zh-CN" altLang="en-US" sz="1600" dirty="0">
                <a:latin typeface="Calibri" pitchFamily="34" charset="0"/>
              </a:rPr>
              <a:t>生成</a:t>
            </a:r>
            <a:r>
              <a:rPr lang="en-GB" sz="1600" dirty="0">
                <a:latin typeface="Calibri" pitchFamily="34" charset="0"/>
              </a:rPr>
              <a:t>”</a:t>
            </a:r>
            <a:r>
              <a:rPr lang="zh-CN" altLang="en-US" sz="1600" dirty="0">
                <a:latin typeface="Calibri" pitchFamily="34" charset="0"/>
              </a:rPr>
              <a:t>按钮</a:t>
            </a:r>
            <a:endParaRPr lang="en-US" altLang="zh-CN" sz="1600" dirty="0">
              <a:latin typeface="Calibri" pitchFamily="34" charset="0"/>
            </a:endParaRPr>
          </a:p>
          <a:p>
            <a:pPr marL="457200" indent="-457200">
              <a:buAutoNum type="arabicPeriod"/>
            </a:pPr>
            <a:r>
              <a:rPr lang="zh-CN" altLang="en-US" sz="1600" dirty="0">
                <a:latin typeface="Calibri" pitchFamily="34" charset="0"/>
              </a:rPr>
              <a:t>将生成的</a:t>
            </a:r>
            <a:r>
              <a:rPr lang="en-GB" sz="1600" dirty="0">
                <a:latin typeface="Calibri" pitchFamily="34" charset="0"/>
              </a:rPr>
              <a:t>zip</a:t>
            </a:r>
            <a:r>
              <a:rPr lang="zh-CN" altLang="en-US" sz="1600" dirty="0">
                <a:latin typeface="Calibri" pitchFamily="34" charset="0"/>
              </a:rPr>
              <a:t>文件发至  </a:t>
            </a:r>
            <a:r>
              <a:rPr lang="en-GB" sz="1600">
                <a:latin typeface="Calibri" pitchFamily="34" charset="0"/>
                <a:hlinkClick r:id="rId3"/>
              </a:rPr>
              <a:t>CN177-nprc.mh8edi@msc.com</a:t>
            </a:r>
            <a:endParaRPr lang="en-GB" sz="1600" dirty="0">
              <a:latin typeface="Calibri" pitchFamily="34" charset="0"/>
            </a:endParaRPr>
          </a:p>
          <a:p>
            <a:pPr marL="457200" indent="-457200">
              <a:buAutoNum type="arabicPeriod"/>
            </a:pPr>
            <a:r>
              <a:rPr lang="zh-CN" altLang="en-US" sz="1600" dirty="0">
                <a:latin typeface="Calibri" pitchFamily="34" charset="0"/>
              </a:rPr>
              <a:t>收到</a:t>
            </a:r>
            <a:r>
              <a:rPr lang="en-US" altLang="zh-CN" sz="1600" dirty="0">
                <a:latin typeface="Calibri" pitchFamily="34" charset="0"/>
              </a:rPr>
              <a:t>MSC MH8 Center</a:t>
            </a:r>
            <a:r>
              <a:rPr lang="zh-CN" altLang="en-US" sz="1600" dirty="0">
                <a:latin typeface="Calibri" pitchFamily="34" charset="0"/>
              </a:rPr>
              <a:t>的回执</a:t>
            </a:r>
            <a:endParaRPr lang="en-US" altLang="zh-CN" sz="1600" dirty="0">
              <a:latin typeface="Calibri" pitchFamily="34" charset="0"/>
            </a:endParaRPr>
          </a:p>
          <a:p>
            <a:pPr marL="457200" indent="-457200">
              <a:buAutoNum type="arabicPeriod"/>
            </a:pPr>
            <a:r>
              <a:rPr lang="zh-CN" altLang="en-US" sz="1600" dirty="0">
                <a:latin typeface="Calibri" pitchFamily="34" charset="0"/>
              </a:rPr>
              <a:t>将回执中的</a:t>
            </a:r>
            <a:r>
              <a:rPr lang="en-US" altLang="zh-CN" sz="1600" dirty="0">
                <a:latin typeface="Calibri" pitchFamily="34" charset="0"/>
              </a:rPr>
              <a:t>zip</a:t>
            </a:r>
            <a:r>
              <a:rPr lang="zh-CN" altLang="en-US" sz="1600" dirty="0">
                <a:latin typeface="Calibri" pitchFamily="34" charset="0"/>
              </a:rPr>
              <a:t>附件另存到电脑的某个文件夹</a:t>
            </a:r>
            <a:endParaRPr lang="en-US" altLang="zh-CN" sz="1600" dirty="0">
              <a:latin typeface="Calibri" pitchFamily="34" charset="0"/>
            </a:endParaRPr>
          </a:p>
          <a:p>
            <a:pPr marL="0" indent="0">
              <a:buNone/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44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01806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1041400"/>
            <a:ext cx="8191501" cy="5418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6E090-DFA7-4BCA-89A1-E80E901A9DE4}" type="slidenum">
              <a:rPr lang="en-US" altLang="zh-CN" smtClean="0"/>
              <a:pPr>
                <a:defRPr/>
              </a:pPr>
              <a:t>45</a:t>
            </a:fld>
            <a:endParaRPr lang="en-US" altLang="zh-CN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90700" y="177801"/>
            <a:ext cx="59436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MH8 – MHKH</a:t>
            </a:r>
            <a:r>
              <a:rPr lang="zh-CN" altLang="en-US" sz="2400" cap="all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数据同步</a:t>
            </a:r>
            <a:endParaRPr lang="en-US" altLang="zh-CN" sz="2400" cap="all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133850" y="4138412"/>
            <a:ext cx="5514975" cy="1205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4D4D4D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4D4D4D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4D4D4D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1600" dirty="0">
                <a:latin typeface="Calibri" pitchFamily="34" charset="0"/>
              </a:rPr>
              <a:t>6.    </a:t>
            </a:r>
            <a:r>
              <a:rPr lang="zh-CN" altLang="en-US" sz="1600" dirty="0">
                <a:latin typeface="Calibri" pitchFamily="34" charset="0"/>
              </a:rPr>
              <a:t>将电脑里的该文件拖动到</a:t>
            </a:r>
            <a:r>
              <a:rPr lang="en-US" altLang="zh-CN" sz="1600" dirty="0">
                <a:latin typeface="Calibri" pitchFamily="34" charset="0"/>
              </a:rPr>
              <a:t>MH8</a:t>
            </a:r>
            <a:r>
              <a:rPr lang="zh-CN" altLang="en-US" sz="1600" dirty="0">
                <a:latin typeface="Calibri" pitchFamily="34" charset="0"/>
              </a:rPr>
              <a:t>的</a:t>
            </a:r>
            <a:r>
              <a:rPr lang="en-US" altLang="zh-CN" sz="1600" dirty="0">
                <a:latin typeface="Calibri" pitchFamily="34" charset="0"/>
              </a:rPr>
              <a:t>EDI</a:t>
            </a:r>
            <a:r>
              <a:rPr lang="zh-CN" altLang="en-US" sz="1600" dirty="0">
                <a:latin typeface="Calibri" pitchFamily="34" charset="0"/>
              </a:rPr>
              <a:t>图标上面</a:t>
            </a:r>
            <a:endParaRPr lang="en-US" altLang="zh-CN" sz="16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US" altLang="zh-CN" sz="1600" dirty="0">
                <a:latin typeface="Calibri" pitchFamily="34" charset="0"/>
              </a:rPr>
              <a:t>7.    </a:t>
            </a:r>
            <a:r>
              <a:rPr lang="zh-CN" altLang="en-US" sz="1600" dirty="0">
                <a:latin typeface="Calibri" pitchFamily="34" charset="0"/>
              </a:rPr>
              <a:t>导入数据库，并收到导入成功的回执</a:t>
            </a:r>
            <a:endParaRPr lang="en-US" altLang="zh-CN" sz="16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US" altLang="zh-CN" sz="1600" dirty="0">
                <a:latin typeface="Calibri" pitchFamily="34" charset="0"/>
              </a:rPr>
              <a:t>8.    </a:t>
            </a:r>
            <a:r>
              <a:rPr lang="zh-CN" altLang="en-US" sz="1600" dirty="0">
                <a:latin typeface="Calibri" pitchFamily="34" charset="0"/>
              </a:rPr>
              <a:t>重启</a:t>
            </a:r>
            <a:r>
              <a:rPr lang="en-US" altLang="zh-CN" sz="1600" dirty="0">
                <a:latin typeface="Calibri" pitchFamily="34" charset="0"/>
              </a:rPr>
              <a:t>MH8</a:t>
            </a:r>
            <a:r>
              <a:rPr lang="zh-CN" altLang="en-US" sz="1600" dirty="0">
                <a:latin typeface="Calibri" pitchFamily="34" charset="0"/>
              </a:rPr>
              <a:t>即完成数据库更新</a:t>
            </a:r>
            <a:endParaRPr lang="en-US" sz="16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1368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80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bi-annual </a:t>
            </a:r>
            <a:r>
              <a:rPr lang="en-GB" dirty="0"/>
              <a:t>BOOKING AGENT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402" y="1400135"/>
            <a:ext cx="10963196" cy="5122606"/>
          </a:xfrm>
        </p:spPr>
        <p:txBody>
          <a:bodyPr>
            <a:normAutofit/>
          </a:bodyPr>
          <a:lstStyle/>
          <a:p>
            <a:pPr marL="514350" lvl="0" indent="-514350">
              <a:lnSpc>
                <a:spcPct val="120000"/>
              </a:lnSpc>
              <a:buAutoNum type="arabicPeriod"/>
            </a:pPr>
            <a:r>
              <a:rPr lang="en-US" b="1" dirty="0"/>
              <a:t>Evaluation Frequency: </a:t>
            </a:r>
            <a:r>
              <a:rPr lang="en-US" sz="2400" b="1" dirty="0"/>
              <a:t>twice a year, usually on JUNE and DECEMBER</a:t>
            </a:r>
          </a:p>
          <a:p>
            <a:pPr marL="514350" lvl="0" indent="-514350">
              <a:lnSpc>
                <a:spcPct val="120000"/>
              </a:lnSpc>
              <a:buAutoNum type="arabicPeriod"/>
            </a:pPr>
            <a:endParaRPr lang="en-US" sz="2400" b="1" dirty="0"/>
          </a:p>
          <a:p>
            <a:pPr marL="514350" lvl="0" indent="-514350">
              <a:lnSpc>
                <a:spcPct val="120000"/>
              </a:lnSpc>
              <a:buAutoNum type="arabicPeriod"/>
            </a:pPr>
            <a:r>
              <a:rPr lang="en-US" b="1" dirty="0"/>
              <a:t>Evaluation Items and Criteria</a:t>
            </a:r>
          </a:p>
          <a:p>
            <a:pPr marL="514350" lvl="0" indent="-514350">
              <a:lnSpc>
                <a:spcPct val="120000"/>
              </a:lnSpc>
              <a:buAutoNum type="arabicPeriod"/>
            </a:pPr>
            <a:endParaRPr lang="en-US" b="1" dirty="0"/>
          </a:p>
          <a:p>
            <a:pPr marL="514350" lvl="0" indent="-514350">
              <a:lnSpc>
                <a:spcPct val="120000"/>
              </a:lnSpc>
              <a:buAutoNum type="arabicPeriod"/>
            </a:pPr>
            <a:endParaRPr lang="en-US" b="1" dirty="0"/>
          </a:p>
          <a:p>
            <a:pPr marL="0" lvl="0" indent="0">
              <a:lnSpc>
                <a:spcPct val="120000"/>
              </a:lnSpc>
              <a:buNone/>
            </a:pPr>
            <a:r>
              <a:rPr lang="en-US" altLang="zh-CN" sz="2400" b="1" dirty="0">
                <a:solidFill>
                  <a:srgbClr val="FF0000"/>
                </a:solidFill>
              </a:rPr>
              <a:t>Reminder: In case of poor performance according to the evaluation result, a warning letter will be sent to you with the request of action plan. And after </a:t>
            </a:r>
            <a:r>
              <a:rPr lang="en-US" sz="2400" b="1" dirty="0">
                <a:solidFill>
                  <a:srgbClr val="FF0000"/>
                </a:solidFill>
              </a:rPr>
              <a:t>consecutive two warning letters without any foreseen improvement, we will consider to terminate your contract.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30FA5A5C-F144-4364-97EB-DC623B5F8E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8375186"/>
              </p:ext>
            </p:extLst>
          </p:nvPr>
        </p:nvGraphicFramePr>
        <p:xfrm>
          <a:off x="1312609" y="3243979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Worksheet" showAsIcon="1" r:id="rId3" imgW="914400" imgH="792360" progId="Excel.Sheet.8">
                  <p:embed/>
                </p:oleObj>
              </mc:Choice>
              <mc:Fallback>
                <p:oleObj name="Worksheet" showAsIcon="1" r:id="rId3" imgW="914400" imgH="792360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12609" y="3243979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1694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238" y="2348880"/>
            <a:ext cx="11103040" cy="2160240"/>
          </a:xfrm>
        </p:spPr>
        <p:txBody>
          <a:bodyPr/>
          <a:lstStyle/>
          <a:p>
            <a:pPr algn="ctr"/>
            <a:r>
              <a:rPr lang="en-GB" dirty="0"/>
              <a:t>MH8 so operation manual</a:t>
            </a:r>
          </a:p>
        </p:txBody>
      </p:sp>
    </p:spTree>
    <p:extLst>
      <p:ext uri="{BB962C8B-B14F-4D97-AF65-F5344CB8AC3E}">
        <p14:creationId xmlns:p14="http://schemas.microsoft.com/office/powerpoint/2010/main" val="1124511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Mh8 system installation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244" y="1400133"/>
            <a:ext cx="10771353" cy="512260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zh-CN" altLang="en-US" dirty="0">
                <a:ea typeface="SimHei" pitchFamily="49" charset="-122"/>
                <a:cs typeface="Verdana" pitchFamily="34" charset="0"/>
              </a:rPr>
              <a:t>操作系统配置要求：</a:t>
            </a:r>
            <a:endParaRPr lang="en-US" altLang="zh-CN" dirty="0">
              <a:ea typeface="SimHei" pitchFamily="49" charset="-122"/>
              <a:cs typeface="Verdana" pitchFamily="34" charset="0"/>
            </a:endParaRPr>
          </a:p>
          <a:p>
            <a:pPr lvl="0"/>
            <a:r>
              <a:rPr lang="en-US" sz="2400" dirty="0">
                <a:ea typeface="Verdana" pitchFamily="34" charset="0"/>
                <a:cs typeface="Verdana" pitchFamily="34" charset="0"/>
              </a:rPr>
              <a:t>Windows XP SP3</a:t>
            </a:r>
            <a:r>
              <a:rPr lang="zh-CN" altLang="en-US" sz="2400" dirty="0">
                <a:cs typeface="Verdana" pitchFamily="34" charset="0"/>
              </a:rPr>
              <a:t>或以上版本（推荐</a:t>
            </a:r>
            <a:r>
              <a:rPr lang="en-US" sz="2400" dirty="0">
                <a:ea typeface="Verdana" pitchFamily="34" charset="0"/>
                <a:cs typeface="Verdana" pitchFamily="34" charset="0"/>
              </a:rPr>
              <a:t>win7</a:t>
            </a:r>
            <a:r>
              <a:rPr lang="zh-CN" altLang="en-US" sz="2400" dirty="0">
                <a:cs typeface="Verdana" pitchFamily="34" charset="0"/>
              </a:rPr>
              <a:t>或以上版本）</a:t>
            </a:r>
            <a:endParaRPr lang="en-US" sz="2400" dirty="0">
              <a:ea typeface="Verdana" pitchFamily="34" charset="0"/>
              <a:cs typeface="Verdana" pitchFamily="34" charset="0"/>
            </a:endParaRPr>
          </a:p>
          <a:p>
            <a:r>
              <a:rPr lang="zh-CN" altLang="en-US" sz="2400" dirty="0">
                <a:cs typeface="Verdana" pitchFamily="34" charset="0"/>
              </a:rPr>
              <a:t>安装</a:t>
            </a:r>
            <a:r>
              <a:rPr lang="en-US" sz="2400" dirty="0" err="1">
                <a:ea typeface="Verdana" pitchFamily="34" charset="0"/>
                <a:cs typeface="Verdana" pitchFamily="34" charset="0"/>
              </a:rPr>
              <a:t>.Net</a:t>
            </a:r>
            <a:r>
              <a:rPr lang="en-US" sz="2400" dirty="0">
                <a:ea typeface="Verdana" pitchFamily="34" charset="0"/>
                <a:cs typeface="Verdana" pitchFamily="34" charset="0"/>
              </a:rPr>
              <a:t> Framework 4.0</a:t>
            </a:r>
            <a:r>
              <a:rPr lang="zh-CN" altLang="en-US" sz="2400" dirty="0">
                <a:cs typeface="Verdana" pitchFamily="34" charset="0"/>
              </a:rPr>
              <a:t>及以上版本</a:t>
            </a:r>
            <a:endParaRPr lang="en-US" altLang="zh-CN" sz="2400" dirty="0">
              <a:cs typeface="Verdana" pitchFamily="34" charset="0"/>
            </a:endParaRPr>
          </a:p>
          <a:p>
            <a:endParaRPr lang="en-US" dirty="0"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r>
              <a:rPr lang="zh-CN" altLang="en-US" dirty="0">
                <a:ea typeface="SimHei" pitchFamily="49" charset="-122"/>
                <a:cs typeface="Verdana" pitchFamily="34" charset="0"/>
              </a:rPr>
              <a:t>服务器端配置要求：</a:t>
            </a:r>
            <a:endParaRPr lang="en-US" dirty="0">
              <a:ea typeface="SimHei" pitchFamily="49" charset="-122"/>
              <a:cs typeface="Verdana" pitchFamily="34" charset="0"/>
            </a:endParaRPr>
          </a:p>
          <a:p>
            <a:pPr lvl="0"/>
            <a:r>
              <a:rPr lang="en-US" sz="2400" dirty="0">
                <a:ea typeface="Verdana" pitchFamily="34" charset="0"/>
                <a:cs typeface="Verdana" pitchFamily="34" charset="0"/>
              </a:rPr>
              <a:t>Windows server 2003</a:t>
            </a:r>
            <a:r>
              <a:rPr lang="zh-CN" altLang="en-US" sz="2400" dirty="0">
                <a:ea typeface="SimHei" pitchFamily="49" charset="-122"/>
                <a:cs typeface="Verdana" pitchFamily="34" charset="0"/>
              </a:rPr>
              <a:t>或以上版本</a:t>
            </a:r>
            <a:endParaRPr lang="en-US" sz="2400" dirty="0">
              <a:ea typeface="Verdana" pitchFamily="34" charset="0"/>
              <a:cs typeface="Verdana" pitchFamily="34" charset="0"/>
            </a:endParaRPr>
          </a:p>
          <a:p>
            <a:pPr lvl="0"/>
            <a:r>
              <a:rPr lang="en-US" sz="2400" dirty="0">
                <a:ea typeface="Verdana" pitchFamily="34" charset="0"/>
                <a:cs typeface="Verdana" pitchFamily="34" charset="0"/>
              </a:rPr>
              <a:t>SQL Server 2008 R2 </a:t>
            </a:r>
            <a:r>
              <a:rPr lang="zh-CN" altLang="en-US" sz="2400" dirty="0">
                <a:ea typeface="SimHei" pitchFamily="49" charset="-122"/>
                <a:cs typeface="Verdana" pitchFamily="34" charset="0"/>
              </a:rPr>
              <a:t>或以上版本</a:t>
            </a:r>
            <a:endParaRPr lang="en-US" altLang="zh-CN" sz="2400" dirty="0">
              <a:ea typeface="SimHei" pitchFamily="49" charset="-122"/>
              <a:cs typeface="Verdana" pitchFamily="34" charset="0"/>
            </a:endParaRPr>
          </a:p>
          <a:p>
            <a:pPr marL="0" lvl="0" indent="0">
              <a:buNone/>
            </a:pPr>
            <a:endParaRPr lang="en-US" altLang="zh-CN" sz="2400" dirty="0">
              <a:ea typeface="SimHei" pitchFamily="49" charset="-122"/>
              <a:cs typeface="Verdana" pitchFamily="34" charset="0"/>
            </a:endParaRPr>
          </a:p>
          <a:p>
            <a:pPr marL="0" indent="0">
              <a:buNone/>
            </a:pPr>
            <a:r>
              <a:rPr lang="en-US" altLang="zh-CN" dirty="0">
                <a:ea typeface="SimHei" pitchFamily="49" charset="-122"/>
                <a:cs typeface="Verdana" pitchFamily="34" charset="0"/>
              </a:rPr>
              <a:t>MH8</a:t>
            </a:r>
            <a:r>
              <a:rPr lang="zh-CN" altLang="en-US" dirty="0">
                <a:ea typeface="SimHei" pitchFamily="49" charset="-122"/>
                <a:cs typeface="Verdana" pitchFamily="34" charset="0"/>
              </a:rPr>
              <a:t>系统下载地址</a:t>
            </a:r>
            <a:r>
              <a:rPr lang="en-US" altLang="zh-CN" dirty="0">
                <a:ea typeface="SimHei" pitchFamily="49" charset="-122"/>
                <a:cs typeface="Verdana" pitchFamily="34" charset="0"/>
              </a:rPr>
              <a:t>:  </a:t>
            </a:r>
            <a:r>
              <a:rPr lang="en-US" sz="2400" u="sng" dirty="0">
                <a:solidFill>
                  <a:srgbClr val="FF0000"/>
                </a:solidFill>
                <a:hlinkClick r:id="rId2"/>
              </a:rPr>
              <a:t>https://pan.baidu.com/s/1baaBL0?errno=0&amp;errmsg=Auth%20Login%20Sucess&amp;&amp;bduss=&amp;ssnerror=0&amp;traceid=#list/path=%2FMH8%20%E5%8F%91%E5%B8%83</a:t>
            </a:r>
            <a:endParaRPr lang="en-US" sz="2400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400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dirty="0">
                <a:ea typeface="SimHei" pitchFamily="49" charset="-122"/>
              </a:rPr>
              <a:t>系统安装有任何问题，请联系我司</a:t>
            </a:r>
            <a:r>
              <a:rPr lang="en-US" altLang="zh-CN" dirty="0">
                <a:ea typeface="SimHei" pitchFamily="49" charset="-122"/>
              </a:rPr>
              <a:t>IT</a:t>
            </a:r>
            <a:r>
              <a:rPr lang="zh-CN" altLang="en-US" dirty="0">
                <a:ea typeface="SimHei" pitchFamily="49" charset="-122"/>
              </a:rPr>
              <a:t>部：</a:t>
            </a:r>
            <a:endParaRPr lang="en-US" altLang="zh-CN" dirty="0">
              <a:ea typeface="SimHei" pitchFamily="49" charset="-122"/>
            </a:endParaRPr>
          </a:p>
          <a:p>
            <a:pPr marL="0" indent="0">
              <a:buNone/>
            </a:pPr>
            <a:r>
              <a:rPr lang="en-US" altLang="zh-CN" dirty="0">
                <a:ea typeface="SimHei" pitchFamily="49" charset="-122"/>
              </a:rPr>
              <a:t>Sam Zuo</a:t>
            </a:r>
          </a:p>
          <a:p>
            <a:pPr marL="0" indent="0">
              <a:buNone/>
            </a:pPr>
            <a:r>
              <a:rPr lang="en-US" altLang="zh-CN" dirty="0">
                <a:ea typeface="SimHei" pitchFamily="49" charset="-122"/>
                <a:hlinkClick r:id="rId3"/>
              </a:rPr>
              <a:t>sam.zuo@msc.com</a:t>
            </a:r>
            <a:endParaRPr lang="en-US" altLang="zh-CN" dirty="0">
              <a:ea typeface="SimHei" pitchFamily="49" charset="-122"/>
            </a:endParaRPr>
          </a:p>
          <a:p>
            <a:pPr marL="0" indent="0">
              <a:buNone/>
            </a:pPr>
            <a:endParaRPr lang="en-US" altLang="zh-CN" dirty="0">
              <a:ea typeface="SimHei" pitchFamily="49" charset="-122"/>
            </a:endParaRPr>
          </a:p>
          <a:p>
            <a:pPr marL="0" indent="0">
              <a:buNone/>
            </a:pPr>
            <a:endParaRPr lang="en-US" dirty="0">
              <a:ea typeface="SimHei" pitchFamily="49" charset="-122"/>
            </a:endParaRPr>
          </a:p>
          <a:p>
            <a:pPr marL="0" indent="0">
              <a:buNone/>
            </a:pPr>
            <a:endParaRPr lang="en-US" dirty="0">
              <a:ea typeface="SimHei" pitchFamily="49" charset="-122"/>
            </a:endParaRPr>
          </a:p>
          <a:p>
            <a:pPr marL="0" indent="0">
              <a:buNone/>
            </a:pP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7764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Mh8 login </a:t>
            </a:r>
            <a:r>
              <a:rPr lang="zh-CN" altLang="en-US" b="1" dirty="0"/>
              <a:t>系统登录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5909" y="2132626"/>
            <a:ext cx="4664916" cy="2592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>
                <a:ea typeface="SimHei" pitchFamily="49" charset="-122"/>
                <a:cs typeface="Verdana" pitchFamily="34" charset="0"/>
              </a:rPr>
              <a:t>User Name:</a:t>
            </a:r>
            <a:r>
              <a:rPr lang="zh-CN" altLang="en-US" b="1" dirty="0">
                <a:ea typeface="SimHei" pitchFamily="49" charset="-122"/>
                <a:cs typeface="Verdana" pitchFamily="34" charset="0"/>
              </a:rPr>
              <a:t> </a:t>
            </a:r>
            <a:r>
              <a:rPr lang="en-US" altLang="zh-CN" dirty="0" err="1">
                <a:ea typeface="SimHei" pitchFamily="49" charset="-122"/>
                <a:cs typeface="Verdana" pitchFamily="34" charset="0"/>
              </a:rPr>
              <a:t>mhuser</a:t>
            </a:r>
            <a:endParaRPr lang="en-US" altLang="zh-CN" dirty="0">
              <a:ea typeface="SimHei" pitchFamily="49" charset="-122"/>
              <a:cs typeface="Verdana" pitchFamily="34" charset="0"/>
            </a:endParaRPr>
          </a:p>
          <a:p>
            <a:pPr marL="0" indent="0">
              <a:buNone/>
            </a:pPr>
            <a:r>
              <a:rPr lang="en-US" b="1" dirty="0">
                <a:ea typeface="SimHei" pitchFamily="49" charset="-122"/>
                <a:cs typeface="Verdana" pitchFamily="34" charset="0"/>
              </a:rPr>
              <a:t>Password: </a:t>
            </a:r>
            <a:r>
              <a:rPr lang="en-US" dirty="0" err="1">
                <a:ea typeface="SimHei" pitchFamily="49" charset="-122"/>
                <a:cs typeface="Verdana" pitchFamily="34" charset="0"/>
              </a:rPr>
              <a:t>mhuser</a:t>
            </a:r>
            <a:endParaRPr lang="en-US" dirty="0"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C5CA6F-4A9B-4662-8D7B-EDED6A8895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78" t="40723" r="40234" b="44726"/>
          <a:stretch/>
        </p:blipFill>
        <p:spPr bwMode="auto">
          <a:xfrm>
            <a:off x="5077871" y="1955452"/>
            <a:ext cx="4011238" cy="2371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6874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MH8 – Main Interface </a:t>
            </a:r>
            <a:r>
              <a:rPr lang="zh-CN" altLang="en-US" b="1" dirty="0"/>
              <a:t>主界面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5D77248-F92F-47C9-97FD-9CF7B39594FC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797844C-6357-4E3A-86C3-022E4236A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73" y="1197691"/>
            <a:ext cx="8289926" cy="5497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484337"/>
      </p:ext>
    </p:extLst>
  </p:cSld>
  <p:clrMapOvr>
    <a:masterClrMapping/>
  </p:clrMapOvr>
</p:sld>
</file>

<file path=ppt/theme/theme1.xml><?xml version="1.0" encoding="utf-8"?>
<a:theme xmlns:a="http://schemas.openxmlformats.org/drawingml/2006/main" name="MSC_Global_16.9_Final">
  <a:themeElements>
    <a:clrScheme name="MSC Theme">
      <a:dk1>
        <a:sysClr val="windowText" lastClr="000000"/>
      </a:dk1>
      <a:lt1>
        <a:srgbClr val="FFFFFF"/>
      </a:lt1>
      <a:dk2>
        <a:srgbClr val="8B8178"/>
      </a:dk2>
      <a:lt2>
        <a:srgbClr val="FFFFFF"/>
      </a:lt2>
      <a:accent1>
        <a:srgbClr val="FECB00"/>
      </a:accent1>
      <a:accent2>
        <a:srgbClr val="01548A"/>
      </a:accent2>
      <a:accent3>
        <a:srgbClr val="1C6049"/>
      </a:accent3>
      <a:accent4>
        <a:srgbClr val="89006C"/>
      </a:accent4>
      <a:accent5>
        <a:srgbClr val="AF1400"/>
      </a:accent5>
      <a:accent6>
        <a:srgbClr val="6F2EA6"/>
      </a:accent6>
      <a:hlink>
        <a:srgbClr val="0070C0"/>
      </a:hlink>
      <a:folHlink>
        <a:srgbClr val="BFBFBF"/>
      </a:folHlink>
    </a:clrScheme>
    <a:fontScheme name="MSC">
      <a:majorFont>
        <a:latin typeface="Arial Black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sc_global_16_9_template_2018.potx" id="{5FFBE842-1862-43F2-8783-50CC97468841}" vid="{6981B19B-7B08-4E20-BFBB-8417307C29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MSC PPT Template</Template>
  <TotalTime>0</TotalTime>
  <Words>3231</Words>
  <Application>Microsoft Office PowerPoint</Application>
  <PresentationFormat>Widescreen</PresentationFormat>
  <Paragraphs>267</Paragraphs>
  <Slides>46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SimHei</vt:lpstr>
      <vt:lpstr>SimSun</vt:lpstr>
      <vt:lpstr>Arial</vt:lpstr>
      <vt:lpstr>Arial Black</vt:lpstr>
      <vt:lpstr>Calibri</vt:lpstr>
      <vt:lpstr>Verdana</vt:lpstr>
      <vt:lpstr>MSC_Global_16.9_Final</vt:lpstr>
      <vt:lpstr>Microsoft Excel Worksheet</vt:lpstr>
      <vt:lpstr>Microsoft Excel 97-2003 Worksheet</vt:lpstr>
      <vt:lpstr>SO training   (incl mh8 so operation manual)</vt:lpstr>
      <vt:lpstr>So related training materials</vt:lpstr>
      <vt:lpstr>So related training materials</vt:lpstr>
      <vt:lpstr>PREMANIFEST SUBMISSION ON LINDO WEBSITE</vt:lpstr>
      <vt:lpstr>bi-annual BOOKING AGENT EVALUATION</vt:lpstr>
      <vt:lpstr>MH8 so operation manual</vt:lpstr>
      <vt:lpstr>Mh8 system installation</vt:lpstr>
      <vt:lpstr>Mh8 login 系统登录</vt:lpstr>
      <vt:lpstr>MH8 – Main Interface 主界面</vt:lpstr>
      <vt:lpstr>MH8 – Individuation 个性化设置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2019-04-10T01:44:25Z</dcterms:created>
  <dcterms:modified xsi:type="dcterms:W3CDTF">2019-04-10T09:43:03Z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c24caf1-31f7-40c1-bde0-ca915f0156e3_Enabled">
    <vt:lpwstr>True</vt:lpwstr>
  </property>
  <property fmtid="{D5CDD505-2E9C-101B-9397-08002B2CF9AE}" pid="3" name="MSIP_Label_fc24caf1-31f7-40c1-bde0-ca915f0156e3_SiteId">
    <vt:lpwstr>088e9b00-ffd0-458e-bfa1-acf4c596d3cb</vt:lpwstr>
  </property>
  <property fmtid="{D5CDD505-2E9C-101B-9397-08002B2CF9AE}" pid="4" name="MSIP_Label_fc24caf1-31f7-40c1-bde0-ca915f0156e3_Owner">
    <vt:lpwstr>cindy.qian@msc.com</vt:lpwstr>
  </property>
  <property fmtid="{D5CDD505-2E9C-101B-9397-08002B2CF9AE}" pid="5" name="MSIP_Label_fc24caf1-31f7-40c1-bde0-ca915f0156e3_SetDate">
    <vt:lpwstr>2019-04-10T01:44:40.9354363Z</vt:lpwstr>
  </property>
  <property fmtid="{D5CDD505-2E9C-101B-9397-08002B2CF9AE}" pid="6" name="MSIP_Label_fc24caf1-31f7-40c1-bde0-ca915f0156e3_Name">
    <vt:lpwstr>Internal</vt:lpwstr>
  </property>
  <property fmtid="{D5CDD505-2E9C-101B-9397-08002B2CF9AE}" pid="7" name="MSIP_Label_fc24caf1-31f7-40c1-bde0-ca915f0156e3_Application">
    <vt:lpwstr>Microsoft Azure Information Protection</vt:lpwstr>
  </property>
  <property fmtid="{D5CDD505-2E9C-101B-9397-08002B2CF9AE}" pid="8" name="MSIP_Label_fc24caf1-31f7-40c1-bde0-ca915f0156e3_Extended_MSFT_Method">
    <vt:lpwstr>Automatic</vt:lpwstr>
  </property>
  <property fmtid="{D5CDD505-2E9C-101B-9397-08002B2CF9AE}" pid="9" name="Sensitivity">
    <vt:lpwstr>Internal</vt:lpwstr>
  </property>
</Properties>
</file>