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41" r:id="rId1"/>
  </p:sldMasterIdLst>
  <p:notesMasterIdLst>
    <p:notesMasterId r:id="rId48"/>
  </p:notesMasterIdLst>
  <p:handoutMasterIdLst>
    <p:handoutMasterId r:id="rId49"/>
  </p:handoutMasterIdLst>
  <p:sldIdLst>
    <p:sldId id="260" r:id="rId2"/>
    <p:sldId id="261" r:id="rId3"/>
    <p:sldId id="267" r:id="rId4"/>
    <p:sldId id="268" r:id="rId5"/>
    <p:sldId id="269" r:id="rId6"/>
    <p:sldId id="262" r:id="rId7"/>
    <p:sldId id="270" r:id="rId8"/>
    <p:sldId id="271" r:id="rId9"/>
    <p:sldId id="273" r:id="rId10"/>
    <p:sldId id="272" r:id="rId11"/>
    <p:sldId id="279" r:id="rId12"/>
    <p:sldId id="283" r:id="rId13"/>
    <p:sldId id="306" r:id="rId14"/>
    <p:sldId id="317" r:id="rId15"/>
    <p:sldId id="333" r:id="rId16"/>
    <p:sldId id="323" r:id="rId17"/>
    <p:sldId id="322" r:id="rId18"/>
    <p:sldId id="289" r:id="rId19"/>
    <p:sldId id="290" r:id="rId20"/>
    <p:sldId id="292" r:id="rId21"/>
    <p:sldId id="294" r:id="rId22"/>
    <p:sldId id="295" r:id="rId23"/>
    <p:sldId id="296" r:id="rId24"/>
    <p:sldId id="291" r:id="rId25"/>
    <p:sldId id="299" r:id="rId26"/>
    <p:sldId id="300" r:id="rId27"/>
    <p:sldId id="301" r:id="rId28"/>
    <p:sldId id="302" r:id="rId29"/>
    <p:sldId id="328" r:id="rId30"/>
    <p:sldId id="329" r:id="rId31"/>
    <p:sldId id="304" r:id="rId32"/>
    <p:sldId id="324" r:id="rId33"/>
    <p:sldId id="325" r:id="rId34"/>
    <p:sldId id="326" r:id="rId35"/>
    <p:sldId id="330" r:id="rId36"/>
    <p:sldId id="288" r:id="rId37"/>
    <p:sldId id="280" r:id="rId38"/>
    <p:sldId id="314" r:id="rId39"/>
    <p:sldId id="315" r:id="rId40"/>
    <p:sldId id="316" r:id="rId41"/>
    <p:sldId id="307" r:id="rId42"/>
    <p:sldId id="309" r:id="rId43"/>
    <p:sldId id="308" r:id="rId44"/>
    <p:sldId id="311" r:id="rId45"/>
    <p:sldId id="312" r:id="rId46"/>
    <p:sldId id="258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370" autoAdjust="0"/>
  </p:normalViewPr>
  <p:slideViewPr>
    <p:cSldViewPr snapToGrid="0" showGuides="1">
      <p:cViewPr varScale="1">
        <p:scale>
          <a:sx n="78" d="100"/>
          <a:sy n="78" d="100"/>
        </p:scale>
        <p:origin x="82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2" d="100"/>
          <a:sy n="112" d="100"/>
        </p:scale>
        <p:origin x="43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7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7CD1-9FAD-46B5-9355-0904775D8B8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0377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A5E0-4CEA-42C3-9F3E-50F2D2E25A13}" type="datetimeFigureOut">
              <a:rPr lang="en-GB" smtClean="0"/>
              <a:t>10/04/2019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78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77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DFD2-26F7-4DD9-B242-9288C90C4AE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77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102B-F3F6-4664-8FB3-3073A027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5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7659" y="3393440"/>
            <a:ext cx="4860000" cy="2446501"/>
          </a:xfrm>
        </p:spPr>
        <p:txBody>
          <a:bodyPr anchor="ctr">
            <a:noAutofit/>
          </a:bodyPr>
          <a:lstStyle>
            <a:lvl1pPr algn="r">
              <a:lnSpc>
                <a:spcPct val="90000"/>
              </a:lnSpc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017659" y="5834109"/>
            <a:ext cx="4860000" cy="27430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Day/Month/Year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94" y="34774"/>
            <a:ext cx="1128220" cy="12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accent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5400000" cy="4680000"/>
          </a:xfrm>
        </p:spPr>
        <p:txBody>
          <a:bodyPr>
            <a:normAutofit/>
          </a:bodyPr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>
                <a:solidFill>
                  <a:srgbClr val="333333"/>
                </a:solidFill>
              </a:defRPr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 sz="2000">
                <a:solidFill>
                  <a:srgbClr val="333333"/>
                </a:solidFill>
              </a:defRPr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2215">
                <a:solidFill>
                  <a:srgbClr val="333333"/>
                </a:solidFill>
              </a:defRPr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969">
                <a:solidFill>
                  <a:srgbClr val="333333"/>
                </a:solidFill>
              </a:defRPr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969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57600" y="1440000"/>
            <a:ext cx="5400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34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600" y="1439999"/>
            <a:ext cx="5400000" cy="4680000"/>
          </a:xfrm>
        </p:spPr>
        <p:txBody>
          <a:bodyPr>
            <a:normAutofit/>
          </a:bodyPr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954">
                <a:solidFill>
                  <a:srgbClr val="333333"/>
                </a:solidFill>
              </a:defRPr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 sz="2462">
                <a:solidFill>
                  <a:srgbClr val="333333"/>
                </a:solidFill>
              </a:defRPr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2215">
                <a:solidFill>
                  <a:srgbClr val="333333"/>
                </a:solidFill>
              </a:defRPr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969">
                <a:solidFill>
                  <a:srgbClr val="333333"/>
                </a:solidFill>
              </a:defRPr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969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40000"/>
            <a:ext cx="5400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46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9999"/>
            <a:ext cx="5400000" cy="4680000"/>
          </a:xfrm>
        </p:spPr>
        <p:txBody>
          <a:bodyPr>
            <a:normAutofit/>
          </a:bodyPr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 sz="2200"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2200"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985"/>
            </a:lvl5pPr>
            <a:lvl6pPr>
              <a:defRPr sz="1785"/>
            </a:lvl6pPr>
            <a:lvl7pPr>
              <a:defRPr sz="258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57600" y="1440000"/>
            <a:ext cx="5400000" cy="4680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40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64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43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astbound St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320000" y="0"/>
            <a:ext cx="21579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39156" y="2520000"/>
            <a:ext cx="38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60000" y="2520000"/>
            <a:ext cx="74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00112"/>
            <a:ext cx="4272000" cy="864000"/>
          </a:xfrm>
        </p:spPr>
        <p:txBody>
          <a:bodyPr l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NAME OF SERVICE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0" y="2519363"/>
            <a:ext cx="4320117" cy="4338000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63200" y="1"/>
            <a:ext cx="7824000" cy="2519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904" y="6399056"/>
            <a:ext cx="4210097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88261" y="6349799"/>
            <a:ext cx="612332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57301" y="1914634"/>
            <a:ext cx="282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EASTBOUND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385240" y="2647951"/>
            <a:ext cx="7776000" cy="3533775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8" name="Title 5"/>
          <p:cNvSpPr>
            <a:spLocks noGrp="1"/>
          </p:cNvSpPr>
          <p:nvPr>
            <p:ph type="title" hasCustomPrompt="1"/>
          </p:nvPr>
        </p:nvSpPr>
        <p:spPr>
          <a:xfrm>
            <a:off x="0" y="11924"/>
            <a:ext cx="4272000" cy="864000"/>
          </a:xfrm>
        </p:spPr>
        <p:txBody>
          <a:bodyPr/>
          <a:lstStyle>
            <a:lvl1pPr marL="177800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TRADE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786200"/>
            <a:ext cx="647778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stbound St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320000" y="0"/>
            <a:ext cx="21579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39156" y="2520000"/>
            <a:ext cx="38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60000" y="2520000"/>
            <a:ext cx="74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0" y="2519363"/>
            <a:ext cx="4320117" cy="4338000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362451" y="1"/>
            <a:ext cx="7829549" cy="2519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904" y="6399056"/>
            <a:ext cx="4210097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88261" y="6349799"/>
            <a:ext cx="612332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257301" y="1914634"/>
            <a:ext cx="282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WESTBOUND</a:t>
            </a:r>
          </a:p>
        </p:txBody>
      </p:sp>
      <p:sp>
        <p:nvSpPr>
          <p:cNvPr id="24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385240" y="2647951"/>
            <a:ext cx="7776000" cy="3533775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00112"/>
            <a:ext cx="4272000" cy="864000"/>
          </a:xfrm>
        </p:spPr>
        <p:txBody>
          <a:bodyPr l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NAME OF SERVICE</a:t>
            </a:r>
          </a:p>
        </p:txBody>
      </p:sp>
      <p:sp>
        <p:nvSpPr>
          <p:cNvPr id="31" name="Title 5"/>
          <p:cNvSpPr>
            <a:spLocks noGrp="1"/>
          </p:cNvSpPr>
          <p:nvPr>
            <p:ph type="title" hasCustomPrompt="1"/>
          </p:nvPr>
        </p:nvSpPr>
        <p:spPr>
          <a:xfrm>
            <a:off x="0" y="11924"/>
            <a:ext cx="4272000" cy="864000"/>
          </a:xfrm>
        </p:spPr>
        <p:txBody>
          <a:bodyPr/>
          <a:lstStyle>
            <a:lvl1pPr marL="177800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TRADE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786200"/>
            <a:ext cx="647361" cy="6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5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thbound St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320000" y="0"/>
            <a:ext cx="21579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39156" y="2520000"/>
            <a:ext cx="38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60000" y="2520000"/>
            <a:ext cx="74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0" y="2519363"/>
            <a:ext cx="4320117" cy="4338000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362451" y="1"/>
            <a:ext cx="7829549" cy="2519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904" y="6399056"/>
            <a:ext cx="4210097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88261" y="6349799"/>
            <a:ext cx="612332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385240" y="2647951"/>
            <a:ext cx="7776000" cy="3533775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00112"/>
            <a:ext cx="4272000" cy="864000"/>
          </a:xfrm>
        </p:spPr>
        <p:txBody>
          <a:bodyPr l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NAME OF SERVICE</a:t>
            </a:r>
          </a:p>
        </p:txBody>
      </p:sp>
      <p:sp>
        <p:nvSpPr>
          <p:cNvPr id="29" name="Title 5"/>
          <p:cNvSpPr>
            <a:spLocks noGrp="1"/>
          </p:cNvSpPr>
          <p:nvPr>
            <p:ph type="title" hasCustomPrompt="1"/>
          </p:nvPr>
        </p:nvSpPr>
        <p:spPr>
          <a:xfrm>
            <a:off x="0" y="11924"/>
            <a:ext cx="4272000" cy="864000"/>
          </a:xfrm>
        </p:spPr>
        <p:txBody>
          <a:bodyPr/>
          <a:lstStyle>
            <a:lvl1pPr marL="177800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TRADE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57301" y="1914634"/>
            <a:ext cx="282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NORTHBOUND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86200"/>
            <a:ext cx="647360" cy="6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2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999"/>
            <a:ext cx="11302409" cy="4680000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121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thbound St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320000" y="0"/>
            <a:ext cx="21579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39156" y="2520000"/>
            <a:ext cx="38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60000" y="2520000"/>
            <a:ext cx="744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0" y="2519363"/>
            <a:ext cx="4320117" cy="4338000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362451" y="1"/>
            <a:ext cx="7829549" cy="2519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904" y="6399056"/>
            <a:ext cx="4210097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88261" y="6349799"/>
            <a:ext cx="612332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385240" y="2647951"/>
            <a:ext cx="7776000" cy="353377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00112"/>
            <a:ext cx="4272000" cy="864000"/>
          </a:xfrm>
        </p:spPr>
        <p:txBody>
          <a:bodyPr l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NAME OF SERVICE</a:t>
            </a:r>
          </a:p>
        </p:txBody>
      </p:sp>
      <p:sp>
        <p:nvSpPr>
          <p:cNvPr id="29" name="Title 5"/>
          <p:cNvSpPr>
            <a:spLocks noGrp="1"/>
          </p:cNvSpPr>
          <p:nvPr>
            <p:ph type="title" hasCustomPrompt="1"/>
          </p:nvPr>
        </p:nvSpPr>
        <p:spPr>
          <a:xfrm>
            <a:off x="0" y="11924"/>
            <a:ext cx="4272000" cy="864000"/>
          </a:xfrm>
        </p:spPr>
        <p:txBody>
          <a:bodyPr/>
          <a:lstStyle>
            <a:lvl1pPr marL="177800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TRADE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301" y="1914634"/>
            <a:ext cx="282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SOUTHBOUND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86200"/>
            <a:ext cx="647360" cy="6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0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91926"/>
            <a:ext cx="4267200" cy="46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9999"/>
            <a:ext cx="5400000" cy="4680000"/>
          </a:xfrm>
        </p:spPr>
        <p:txBody>
          <a:bodyPr>
            <a:normAutofit/>
          </a:bodyPr>
          <a:lstStyle>
            <a:lvl1pPr marL="180975" marR="0" indent="-180975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fr-CH" dirty="0" smtClean="0"/>
            </a:lvl1pPr>
            <a:lvl2pPr marL="534988" marR="0" indent="-173038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lang="fr-CH" dirty="0" smtClean="0"/>
            </a:lvl2pPr>
            <a:lvl3pPr marL="982663" marR="0" indent="-180975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fr-CH" dirty="0" smtClean="0"/>
            </a:lvl3pPr>
            <a:lvl4pPr marL="1431925" marR="0" indent="-173038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fr-CH" dirty="0" smtClean="0"/>
            </a:lvl4pPr>
            <a:lvl5pPr marL="1881188" marR="0" indent="-182563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GB" dirty="0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992483" y="1439999"/>
            <a:ext cx="5400000" cy="4680000"/>
          </a:xfrm>
        </p:spPr>
        <p:txBody>
          <a:bodyPr>
            <a:normAutofit/>
          </a:bodyPr>
          <a:lstStyle>
            <a:lvl1pPr marL="180975" marR="0" indent="-180975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fr-CH" dirty="0" smtClean="0"/>
            </a:lvl1pPr>
            <a:lvl2pPr marL="534988" marR="0" indent="-173038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lang="fr-CH" dirty="0" smtClean="0"/>
            </a:lvl2pPr>
            <a:lvl3pPr marL="982663" marR="0" indent="-180975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fr-CH" dirty="0" smtClean="0"/>
            </a:lvl3pPr>
            <a:lvl4pPr marL="1431925" marR="0" indent="-173038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fr-CH" dirty="0" smtClean="0"/>
            </a:lvl4pPr>
            <a:lvl5pPr marL="1881188" marR="0" indent="-182563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GB" dirty="0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62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9313" y="1535113"/>
            <a:ext cx="5400000" cy="6397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cap="all" baseline="0" dirty="0" smtClean="0">
                <a:solidFill>
                  <a:srgbClr val="333333"/>
                </a:solidFill>
                <a:latin typeface="+mj-lt"/>
                <a:ea typeface="+mn-ea"/>
                <a:cs typeface="Calibri" pitchFamily="34" charset="0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marL="0" marR="0" lvl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13" y="2174875"/>
            <a:ext cx="5400000" cy="3951288"/>
          </a:xfrm>
        </p:spPr>
        <p:txBody>
          <a:bodyPr>
            <a:normAutofit/>
          </a:bodyPr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 sz="2000"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37324"/>
            <a:ext cx="8528399" cy="90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defRPr lang="en-GB" sz="2400" b="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IN UPPERCASE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35113"/>
            <a:ext cx="5400000" cy="6397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0" kern="1200" cap="all" baseline="0" dirty="0" smtClean="0">
                <a:solidFill>
                  <a:srgbClr val="333333"/>
                </a:solidFill>
                <a:latin typeface="+mj-lt"/>
                <a:ea typeface="+mn-ea"/>
                <a:cs typeface="Calibri" pitchFamily="34" charset="0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marL="0" marR="0" lvl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2174875"/>
            <a:ext cx="5400000" cy="3951288"/>
          </a:xfrm>
        </p:spPr>
        <p:txBody>
          <a:bodyPr>
            <a:normAutofit/>
          </a:bodyPr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 sz="2000"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5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rgbClr val="FEC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0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2924944"/>
            <a:ext cx="11103040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spc="0" baseline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HEADER PAGE TO SUBDIVIDE YOUR PRESENTATION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200" y="5887432"/>
            <a:ext cx="12193200" cy="980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3200" cy="980728"/>
          </a:xfrm>
          <a:prstGeom prst="rect">
            <a:avLst/>
          </a:prstGeom>
          <a:solidFill>
            <a:srgbClr val="FEC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08" y="34775"/>
            <a:ext cx="847186" cy="91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7324"/>
            <a:ext cx="8528399" cy="90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11350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266055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Copyright MSC Mediterranean Shipping Company S.A. 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1679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14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MSIPCMContentMarking" descr="{&quot;HashCode&quot;:777197771,&quot;Placement&quot;:&quot;Footer&quot;}">
            <a:extLst>
              <a:ext uri="{FF2B5EF4-FFF2-40B4-BE49-F238E27FC236}">
                <a16:creationId xmlns:a16="http://schemas.microsoft.com/office/drawing/2014/main" id="{57BF711A-76C8-45CD-84FF-117AB340B244}"/>
              </a:ext>
            </a:extLst>
          </p:cNvPr>
          <p:cNvSpPr txBox="1"/>
          <p:nvPr userDrawn="1"/>
        </p:nvSpPr>
        <p:spPr>
          <a:xfrm>
            <a:off x="0" y="6595656"/>
            <a:ext cx="128396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55636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6" r:id="rId2"/>
    <p:sldLayoutId id="2147483848" r:id="rId3"/>
    <p:sldLayoutId id="2147483850" r:id="rId4"/>
    <p:sldLayoutId id="2147483847" r:id="rId5"/>
    <p:sldLayoutId id="2147483854" r:id="rId6"/>
    <p:sldLayoutId id="2147483855" r:id="rId7"/>
    <p:sldLayoutId id="2147483856" r:id="rId8"/>
    <p:sldLayoutId id="2147483857" r:id="rId9"/>
    <p:sldLayoutId id="2147483859" r:id="rId10"/>
    <p:sldLayoutId id="2147483858" r:id="rId11"/>
    <p:sldLayoutId id="2147483844" r:id="rId12"/>
    <p:sldLayoutId id="2147483845" r:id="rId13"/>
    <p:sldLayoutId id="2147483849" r:id="rId14"/>
    <p:sldLayoutId id="2147483851" r:id="rId15"/>
    <p:sldLayoutId id="2147483852" r:id="rId16"/>
    <p:sldLayoutId id="2147483862" r:id="rId17"/>
    <p:sldLayoutId id="2147483863" r:id="rId18"/>
    <p:sldLayoutId id="2147483864" r:id="rId19"/>
    <p:sldLayoutId id="2147483865" r:id="rId20"/>
    <p:sldLayoutId id="2147483853" r:id="rId21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lang="en-GB" sz="2400" b="0" kern="1200" cap="all" spc="0" baseline="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04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8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1pPr>
      <a:lvl2pPr marL="6876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5000"/>
        <a:buFont typeface="Arial" panose="020B0604020202020204" pitchFamily="34" charset="0"/>
        <a:buChar char="•"/>
        <a:tabLst/>
        <a:defRPr lang="en-US" sz="24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2pPr>
      <a:lvl3pPr marL="11448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2000" kern="1200" baseline="0">
          <a:solidFill>
            <a:srgbClr val="333333"/>
          </a:solidFill>
          <a:latin typeface="+mn-lt"/>
          <a:ea typeface="+mn-ea"/>
          <a:cs typeface="Calibri" pitchFamily="34" charset="0"/>
        </a:defRPr>
      </a:lvl3pPr>
      <a:lvl4pPr marL="16020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20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4pPr>
      <a:lvl5pPr marL="2059200" marR="0" indent="-230400" algn="l" defTabSz="71596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18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5pPr>
      <a:lvl6pPr marL="2578820" indent="0" algn="l" defTabSz="1125444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eb.lindomsc.com/search.aspx?CatIDX=-1&amp;txt=%E6%93%8D%E4%BD%9C%E6%8C%87%E5%8D%9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@lindomsc.com" TargetMode="External"/><Relationship Id="rId2" Type="http://schemas.openxmlformats.org/officeDocument/2006/relationships/hyperlink" Target="http://180.168.67.22:8180/newlog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N177-nprc.mh8edi@msc.com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m.zuo@msc.com" TargetMode="External"/><Relationship Id="rId2" Type="http://schemas.openxmlformats.org/officeDocument/2006/relationships/hyperlink" Target="https://pan.baidu.com/s/1baaBL0?errno=0&amp;errmsg=Auth%20Login%20Sucess&amp;&amp;bduss=&amp;ssnerror=0&amp;traceid=#list/path=%2FMH8%20%E5%8F%91%E5%B8%8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89523" y="3393440"/>
            <a:ext cx="5988136" cy="1974973"/>
          </a:xfrm>
        </p:spPr>
        <p:txBody>
          <a:bodyPr/>
          <a:lstStyle/>
          <a:p>
            <a:r>
              <a:rPr lang="en-GB" dirty="0"/>
              <a:t>SO training</a:t>
            </a:r>
            <a:br>
              <a:rPr lang="en-GB" dirty="0"/>
            </a:br>
            <a:r>
              <a:rPr lang="en-GB" sz="1400" dirty="0"/>
              <a:t> </a:t>
            </a:r>
            <a:br>
              <a:rPr lang="en-GB" sz="1400" dirty="0"/>
            </a:br>
            <a:r>
              <a:rPr lang="en-GB" sz="2000" dirty="0">
                <a:latin typeface="+mj-lt"/>
              </a:rPr>
              <a:t>(</a:t>
            </a:r>
            <a:r>
              <a:rPr lang="en-GB" sz="2000" dirty="0" err="1">
                <a:latin typeface="+mj-lt"/>
              </a:rPr>
              <a:t>incl</a:t>
            </a:r>
            <a:r>
              <a:rPr lang="en-GB" sz="2000" dirty="0">
                <a:latin typeface="+mj-lt"/>
              </a:rPr>
              <a:t> mh8 so operation manual)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017659" y="5368413"/>
            <a:ext cx="4860000" cy="27430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10-Apr-2019</a:t>
            </a:r>
          </a:p>
        </p:txBody>
      </p:sp>
    </p:spTree>
    <p:extLst>
      <p:ext uri="{BB962C8B-B14F-4D97-AF65-F5344CB8AC3E}">
        <p14:creationId xmlns:p14="http://schemas.microsoft.com/office/powerpoint/2010/main" val="188144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MH8 – Individuation </a:t>
            </a:r>
            <a:r>
              <a:rPr lang="zh-CN" altLang="en-US" b="1" dirty="0"/>
              <a:t>个性化设置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586" y="1176316"/>
            <a:ext cx="7929829" cy="534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ea typeface="SimHei" pitchFamily="49" charset="-122"/>
                <a:cs typeface="Verdana" pitchFamily="34" charset="0"/>
              </a:rPr>
              <a:t>Favorite</a:t>
            </a:r>
            <a:r>
              <a:rPr lang="zh-CN" altLang="en-US" b="1" dirty="0">
                <a:ea typeface="SimHei" pitchFamily="49" charset="-122"/>
                <a:cs typeface="Verdana" pitchFamily="34" charset="0"/>
              </a:rPr>
              <a:t>栏</a:t>
            </a:r>
          </a:p>
          <a:p>
            <a:pPr marL="0" indent="0">
              <a:buNone/>
            </a:pPr>
            <a:r>
              <a:rPr lang="zh-CN" altLang="en-US" sz="2400" dirty="0">
                <a:ea typeface="SimHei" pitchFamily="49" charset="-122"/>
                <a:cs typeface="Verdana" pitchFamily="34" charset="0"/>
              </a:rPr>
              <a:t>自定义基础信息，方便在新建</a:t>
            </a:r>
            <a:r>
              <a:rPr lang="en-US" altLang="zh-CN" sz="2400" dirty="0">
                <a:ea typeface="SimHei" pitchFamily="49" charset="-122"/>
                <a:cs typeface="Verdana" pitchFamily="34" charset="0"/>
              </a:rPr>
              <a:t>Booking</a:t>
            </a:r>
            <a:r>
              <a:rPr lang="zh-CN" altLang="en-US" sz="2400" dirty="0">
                <a:ea typeface="SimHei" pitchFamily="49" charset="-122"/>
                <a:cs typeface="Verdana" pitchFamily="34" charset="0"/>
              </a:rPr>
              <a:t>和打开</a:t>
            </a:r>
            <a:r>
              <a:rPr lang="en-US" altLang="zh-CN" sz="2400" dirty="0">
                <a:ea typeface="SimHei" pitchFamily="49" charset="-122"/>
                <a:cs typeface="Verdana" pitchFamily="34" charset="0"/>
              </a:rPr>
              <a:t>Info Center</a:t>
            </a:r>
            <a:r>
              <a:rPr lang="zh-CN" altLang="en-US" sz="2400" dirty="0">
                <a:ea typeface="SimHei" pitchFamily="49" charset="-122"/>
                <a:cs typeface="Verdana" pitchFamily="34" charset="0"/>
              </a:rPr>
              <a:t>界面时，将自动为您填充所选择的项。</a:t>
            </a:r>
            <a:endParaRPr lang="en-US" altLang="zh-CN" sz="2400" dirty="0">
              <a:ea typeface="SimHei" pitchFamily="49" charset="-122"/>
              <a:cs typeface="Verdana" pitchFamily="34" charset="0"/>
            </a:endParaRPr>
          </a:p>
          <a:p>
            <a:pPr marL="0" indent="0">
              <a:buNone/>
            </a:pPr>
            <a:endParaRPr lang="zh-CN" altLang="en-US" sz="2400" dirty="0">
              <a:ea typeface="SimHei" pitchFamily="49" charset="-122"/>
              <a:cs typeface="Verdana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ea typeface="SimHei" pitchFamily="49" charset="-122"/>
              </a:rPr>
              <a:t>Quick Open</a:t>
            </a:r>
            <a:r>
              <a:rPr lang="zh-CN" altLang="en-US" b="1" dirty="0">
                <a:ea typeface="SimHei" pitchFamily="49" charset="-122"/>
              </a:rPr>
              <a:t>栏</a:t>
            </a:r>
          </a:p>
          <a:p>
            <a:pPr marL="0" indent="0">
              <a:buNone/>
            </a:pPr>
            <a:r>
              <a:rPr lang="zh-CN" altLang="en-US" sz="2400" dirty="0">
                <a:ea typeface="SimHei" pitchFamily="49" charset="-122"/>
              </a:rPr>
              <a:t>只需输入一个</a:t>
            </a:r>
            <a:r>
              <a:rPr lang="en-US" altLang="zh-CN" sz="2400" dirty="0">
                <a:ea typeface="SimHei" pitchFamily="49" charset="-122"/>
              </a:rPr>
              <a:t>Booking</a:t>
            </a:r>
            <a:r>
              <a:rPr lang="zh-CN" altLang="en-US" sz="2400" dirty="0">
                <a:ea typeface="SimHei" pitchFamily="49" charset="-122"/>
              </a:rPr>
              <a:t>号码，即可快速打开一票</a:t>
            </a:r>
            <a:r>
              <a:rPr lang="en-US" altLang="zh-CN" sz="2400" dirty="0">
                <a:ea typeface="SimHei" pitchFamily="49" charset="-122"/>
              </a:rPr>
              <a:t>Booking</a:t>
            </a:r>
            <a:r>
              <a:rPr lang="zh-CN" altLang="en-US" sz="2400" dirty="0">
                <a:ea typeface="SimHei" pitchFamily="49" charset="-122"/>
              </a:rPr>
              <a:t>。如果存在，就会加载</a:t>
            </a:r>
            <a:r>
              <a:rPr lang="en-US" altLang="zh-CN" sz="2400" dirty="0">
                <a:ea typeface="SimHei" pitchFamily="49" charset="-122"/>
              </a:rPr>
              <a:t>Booking</a:t>
            </a:r>
            <a:r>
              <a:rPr lang="zh-CN" altLang="en-US" sz="2400" dirty="0">
                <a:ea typeface="SimHei" pitchFamily="49" charset="-122"/>
              </a:rPr>
              <a:t>界面，如果不存在则不会触发任何操作。</a:t>
            </a:r>
            <a:endParaRPr lang="en-US" altLang="zh-CN" sz="2400" dirty="0">
              <a:ea typeface="SimHei" pitchFamily="49" charset="-122"/>
            </a:endParaRPr>
          </a:p>
          <a:p>
            <a:pPr marL="0" indent="0">
              <a:buNone/>
            </a:pPr>
            <a:endParaRPr lang="zh-CN" altLang="en-US" sz="2400" dirty="0">
              <a:ea typeface="SimHei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ea typeface="SimHei" pitchFamily="49" charset="-122"/>
              </a:rPr>
              <a:t>History Record</a:t>
            </a:r>
            <a:r>
              <a:rPr lang="zh-CN" altLang="en-US" b="1" dirty="0">
                <a:ea typeface="SimHei" pitchFamily="49" charset="-122"/>
              </a:rPr>
              <a:t>栏</a:t>
            </a:r>
          </a:p>
          <a:p>
            <a:pPr marL="0" indent="0">
              <a:buNone/>
            </a:pPr>
            <a:r>
              <a:rPr lang="zh-CN" altLang="en-US" sz="2400" dirty="0">
                <a:ea typeface="SimHei" pitchFamily="49" charset="-122"/>
              </a:rPr>
              <a:t>将客人打开过的</a:t>
            </a:r>
            <a:r>
              <a:rPr lang="en-US" altLang="zh-CN" sz="2400" dirty="0">
                <a:ea typeface="SimHei" pitchFamily="49" charset="-122"/>
              </a:rPr>
              <a:t>Booking</a:t>
            </a:r>
            <a:r>
              <a:rPr lang="zh-CN" altLang="en-US" sz="2400" dirty="0">
                <a:ea typeface="SimHei" pitchFamily="49" charset="-122"/>
              </a:rPr>
              <a:t>号记录于此，以便再次打开时无需再次查询。</a:t>
            </a:r>
          </a:p>
          <a:p>
            <a:pPr marL="0" indent="0">
              <a:buNone/>
            </a:pPr>
            <a:endParaRPr lang="en-US" altLang="zh-CN" dirty="0">
              <a:ea typeface="SimHei" pitchFamily="49" charset="-122"/>
            </a:endParaRPr>
          </a:p>
          <a:p>
            <a:pPr marL="0" indent="0">
              <a:buNone/>
            </a:pPr>
            <a:endParaRPr lang="en-US" dirty="0">
              <a:ea typeface="SimHei" pitchFamily="49" charset="-122"/>
            </a:endParaRPr>
          </a:p>
          <a:p>
            <a:pPr marL="0" indent="0">
              <a:buNone/>
            </a:pPr>
            <a:endParaRPr lang="en-US" dirty="0">
              <a:ea typeface="SimHei" pitchFamily="49" charset="-12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54F5B6-EACA-4D9B-8969-6415746C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9" y="1176316"/>
            <a:ext cx="2470150" cy="502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8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07" y="1626473"/>
            <a:ext cx="5950019" cy="431940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8713" y="220107"/>
            <a:ext cx="6210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Option Setting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选项设置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2" t="27637" r="25000" b="56640"/>
          <a:stretch/>
        </p:blipFill>
        <p:spPr bwMode="auto">
          <a:xfrm>
            <a:off x="7453318" y="524052"/>
            <a:ext cx="1624010" cy="147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1651" y="1112813"/>
            <a:ext cx="5619742" cy="5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Setting</a:t>
            </a:r>
            <a:r>
              <a:rPr lang="zh-CN" altLang="en-US" sz="2000" dirty="0">
                <a:latin typeface="Calibri" pitchFamily="34" charset="0"/>
              </a:rPr>
              <a:t> </a:t>
            </a:r>
            <a:r>
              <a:rPr lang="en-US" altLang="zh-CN" sz="2000" dirty="0">
                <a:latin typeface="Calibri" pitchFamily="34" charset="0"/>
              </a:rPr>
              <a:t>– Option: </a:t>
            </a:r>
            <a:r>
              <a:rPr lang="zh-CN" altLang="en-US" sz="1600" b="0" dirty="0">
                <a:latin typeface="Calibri" pitchFamily="34" charset="0"/>
                <a:ea typeface="SimHei" pitchFamily="49" charset="-122"/>
                <a:cs typeface="Verdana" pitchFamily="34" charset="0"/>
              </a:rPr>
              <a:t>设置</a:t>
            </a:r>
            <a:r>
              <a:rPr lang="en-US" altLang="zh-CN" sz="1600" b="0" dirty="0">
                <a:latin typeface="Calibri" pitchFamily="34" charset="0"/>
                <a:ea typeface="Verdana" pitchFamily="34" charset="0"/>
                <a:cs typeface="Verdana" pitchFamily="34" charset="0"/>
              </a:rPr>
              <a:t>MHKH</a:t>
            </a:r>
            <a:r>
              <a:rPr lang="zh-CN" altLang="en-US" sz="1600" b="0" dirty="0">
                <a:latin typeface="Calibri" pitchFamily="34" charset="0"/>
                <a:ea typeface="SimHei" pitchFamily="49" charset="-122"/>
                <a:cs typeface="Verdana" pitchFamily="34" charset="0"/>
              </a:rPr>
              <a:t>和</a:t>
            </a:r>
            <a:r>
              <a:rPr lang="en-US" altLang="zh-CN" sz="1600" b="0" dirty="0">
                <a:latin typeface="Calibri" pitchFamily="34" charset="0"/>
                <a:ea typeface="Verdana" pitchFamily="34" charset="0"/>
                <a:cs typeface="Verdana" pitchFamily="34" charset="0"/>
              </a:rPr>
              <a:t>EDI</a:t>
            </a:r>
            <a:r>
              <a:rPr lang="zh-CN" altLang="en-US" sz="1600" b="0" dirty="0">
                <a:latin typeface="Calibri" pitchFamily="34" charset="0"/>
                <a:ea typeface="SimHei" pitchFamily="49" charset="-122"/>
                <a:cs typeface="Verdana" pitchFamily="34" charset="0"/>
              </a:rPr>
              <a:t>报文的存储路径</a:t>
            </a:r>
            <a:endParaRPr lang="en-US" altLang="zh-CN" sz="1600" b="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02511" y="2316215"/>
            <a:ext cx="4362450" cy="3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设置个性化界面内保存的记录数，默认为</a:t>
            </a:r>
            <a:r>
              <a:rPr lang="en-US" altLang="zh-CN" sz="1600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个</a:t>
            </a:r>
            <a:endParaRPr lang="en-US" sz="1600" dirty="0">
              <a:solidFill>
                <a:schemeClr val="tx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29253" y="2885236"/>
            <a:ext cx="2836070" cy="35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设置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MHKH</a:t>
            </a: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的接收邮件地址</a:t>
            </a:r>
            <a:endParaRPr lang="en-US" altLang="zh-CN" sz="1600" dirty="0">
              <a:solidFill>
                <a:schemeClr val="tx1"/>
              </a:solidFill>
              <a:latin typeface="Calibri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394432" y="3856734"/>
            <a:ext cx="2695577" cy="3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设置</a:t>
            </a:r>
            <a:r>
              <a:rPr lang="en-US" altLang="zh-CN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EDI</a:t>
            </a: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报文的存储路径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Right Arrow 2"/>
          <p:cNvSpPr/>
          <p:nvPr/>
        </p:nvSpPr>
        <p:spPr>
          <a:xfrm>
            <a:off x="5934163" y="2409778"/>
            <a:ext cx="268349" cy="151014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95851" y="2996942"/>
            <a:ext cx="514351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29254" y="3408624"/>
            <a:ext cx="2658665" cy="3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设置</a:t>
            </a:r>
            <a:r>
              <a:rPr lang="en-US" altLang="zh-CN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MHKH</a:t>
            </a: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  <a:cs typeface="Verdana" pitchFamily="34" charset="0"/>
              </a:rPr>
              <a:t>报文的存储路径</a:t>
            </a:r>
            <a:endParaRPr lang="en-US" sz="1600" dirty="0">
              <a:solidFill>
                <a:schemeClr val="tx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14903" y="3488287"/>
            <a:ext cx="514351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47289" y="3928752"/>
            <a:ext cx="514351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Category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条目类别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6" t="30761" r="51953" b="60254"/>
          <a:stretch/>
        </p:blipFill>
        <p:spPr bwMode="auto">
          <a:xfrm>
            <a:off x="2890838" y="981867"/>
            <a:ext cx="1025993" cy="127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19625" y="949325"/>
            <a:ext cx="46482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Category</a:t>
            </a:r>
            <a:r>
              <a:rPr lang="zh-CN" altLang="en-US" sz="2000" dirty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zh-CN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SO</a:t>
            </a:r>
            <a:r>
              <a:rPr lang="zh-CN" altLang="en-US" sz="2000" dirty="0">
                <a:latin typeface="Verdana" pitchFamily="34" charset="0"/>
                <a:cs typeface="Verdana" pitchFamily="34" charset="0"/>
              </a:rPr>
              <a:t>：</a:t>
            </a:r>
            <a:r>
              <a:rPr lang="zh-CN" altLang="en-US" sz="1600" dirty="0">
                <a:latin typeface="Verdana" pitchFamily="34" charset="0"/>
                <a:cs typeface="Verdana" pitchFamily="34" charset="0"/>
              </a:rPr>
              <a:t>查看</a:t>
            </a:r>
            <a:r>
              <a:rPr lang="en-US" altLang="zh-CN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r>
              <a:rPr lang="zh-CN" altLang="en-US" sz="1600" dirty="0">
                <a:latin typeface="Verdana" pitchFamily="34" charset="0"/>
                <a:cs typeface="Verdana" pitchFamily="34" charset="0"/>
              </a:rPr>
              <a:t>阶段的必填项</a:t>
            </a:r>
            <a:endParaRPr lang="en-US" altLang="zh-CN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zh-CN" altLang="en-US" sz="1600" dirty="0">
                <a:latin typeface="Verdana" pitchFamily="34" charset="0"/>
                <a:cs typeface="Verdana" pitchFamily="34" charset="0"/>
              </a:rPr>
              <a:t>）必填项的底色更深</a:t>
            </a:r>
            <a:endParaRPr lang="en-US" altLang="zh-CN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zh-CN" altLang="en-US" sz="1600" dirty="0">
                <a:latin typeface="Verdana" pitchFamily="34" charset="0"/>
                <a:cs typeface="Verdana" pitchFamily="34" charset="0"/>
              </a:rPr>
              <a:t>）必填项名称前用！标注</a:t>
            </a:r>
            <a:endParaRPr lang="en-US" altLang="zh-CN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3" t="30469" r="51719" b="62740"/>
          <a:stretch/>
        </p:blipFill>
        <p:spPr bwMode="auto">
          <a:xfrm>
            <a:off x="1790701" y="1046569"/>
            <a:ext cx="900041" cy="7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39061" r="32422" b="23404"/>
          <a:stretch/>
        </p:blipFill>
        <p:spPr bwMode="auto">
          <a:xfrm>
            <a:off x="1666876" y="2468562"/>
            <a:ext cx="4392424" cy="342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8401" y="2047875"/>
            <a:ext cx="3895725" cy="6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Verdana" pitchFamily="34" charset="0"/>
                <a:cs typeface="Verdana" pitchFamily="34" charset="0"/>
              </a:rPr>
              <a:t>注意：打*表示已失效，不能再使用（多出现在下拉菜单中）</a:t>
            </a:r>
            <a:endParaRPr lang="en-US" altLang="zh-CN" sz="16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62844" r="44609" b="8203"/>
          <a:stretch/>
        </p:blipFill>
        <p:spPr bwMode="auto">
          <a:xfrm>
            <a:off x="6324600" y="2768792"/>
            <a:ext cx="3952875" cy="28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73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Agency Maintenance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代理信息维护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56662" y="1024968"/>
            <a:ext cx="6144389" cy="4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  <a:cs typeface="Verdana" pitchFamily="34" charset="0"/>
              </a:rPr>
              <a:t>新建：</a:t>
            </a:r>
            <a:r>
              <a:rPr lang="en-US" altLang="zh-CN" sz="1600" dirty="0">
                <a:latin typeface="Calibri" pitchFamily="34" charset="0"/>
                <a:cs typeface="Verdana" pitchFamily="34" charset="0"/>
              </a:rPr>
              <a:t>Codes – Agency – 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空白处右键 </a:t>
            </a:r>
            <a:r>
              <a:rPr lang="en-US" altLang="zh-CN" sz="1600" dirty="0">
                <a:latin typeface="Calibri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altLang="zh-CN" sz="16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AddNew</a:t>
            </a:r>
            <a:r>
              <a:rPr lang="en-US" altLang="zh-CN" sz="1600" dirty="0">
                <a:latin typeface="Calibri" pitchFamily="34" charset="0"/>
                <a:ea typeface="Verdana" pitchFamily="34" charset="0"/>
                <a:cs typeface="Verdana" pitchFamily="34" charset="0"/>
              </a:rPr>
              <a:t> Agent</a:t>
            </a:r>
          </a:p>
          <a:p>
            <a:pPr marL="0" indent="0">
              <a:buNone/>
            </a:pPr>
            <a:endParaRPr lang="en-US" altLang="zh-CN" sz="1600" dirty="0">
              <a:latin typeface="Calibri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5371" r="47577" b="80664"/>
          <a:stretch/>
        </p:blipFill>
        <p:spPr bwMode="auto">
          <a:xfrm>
            <a:off x="2190749" y="1463670"/>
            <a:ext cx="1419228" cy="120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14454" r="38046" b="75779"/>
          <a:stretch/>
        </p:blipFill>
        <p:spPr bwMode="auto">
          <a:xfrm>
            <a:off x="2256662" y="3505441"/>
            <a:ext cx="6399181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81251" y="3111483"/>
            <a:ext cx="6248401" cy="3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输入</a:t>
            </a:r>
            <a:r>
              <a:rPr lang="en-US" altLang="zh-CN" sz="16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AgencyName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，</a:t>
            </a:r>
            <a:r>
              <a:rPr lang="en-US" altLang="zh-CN" sz="16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AgentCode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，</a:t>
            </a:r>
            <a:r>
              <a:rPr lang="en-US" altLang="zh-CN" sz="16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AgentAbbre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，然后保存即可。</a:t>
            </a:r>
            <a:endParaRPr lang="en-US" altLang="zh-CN" sz="16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5950" y="4932361"/>
            <a:ext cx="8077201" cy="3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注意：</a:t>
            </a:r>
            <a:r>
              <a:rPr lang="zh-CN" altLang="en-US" sz="1600" dirty="0">
                <a:latin typeface="Calibri" pitchFamily="34" charset="0"/>
              </a:rPr>
              <a:t>一个</a:t>
            </a:r>
            <a:r>
              <a:rPr lang="en-US" altLang="zh-CN" sz="1600" dirty="0">
                <a:latin typeface="Calibri" pitchFamily="34" charset="0"/>
              </a:rPr>
              <a:t>Agent Code</a:t>
            </a:r>
            <a:r>
              <a:rPr lang="zh-CN" altLang="en-US" sz="1600" dirty="0">
                <a:latin typeface="Calibri" pitchFamily="34" charset="0"/>
              </a:rPr>
              <a:t>只能对应一个</a:t>
            </a:r>
            <a:r>
              <a:rPr lang="en-US" altLang="zh-CN" sz="1600" dirty="0" err="1">
                <a:latin typeface="Calibri" pitchFamily="34" charset="0"/>
              </a:rPr>
              <a:t>AgencyName</a:t>
            </a:r>
            <a:r>
              <a:rPr lang="zh-CN" altLang="en-US" sz="1600" dirty="0">
                <a:latin typeface="Calibri" pitchFamily="34" charset="0"/>
              </a:rPr>
              <a:t>，但可以接受多个</a:t>
            </a:r>
            <a:r>
              <a:rPr lang="en-US" altLang="zh-CN" sz="1600" dirty="0">
                <a:latin typeface="Calibri" pitchFamily="34" charset="0"/>
              </a:rPr>
              <a:t>booking code</a:t>
            </a:r>
            <a:r>
              <a:rPr lang="zh-CN" altLang="en-US" sz="1600" dirty="0">
                <a:latin typeface="Calibri" pitchFamily="34" charset="0"/>
              </a:rPr>
              <a:t>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90713" y="5393529"/>
            <a:ext cx="8153401" cy="6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  <a:cs typeface="Verdana" pitchFamily="34" charset="0"/>
              </a:rPr>
              <a:t>删除：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当客户新建一个</a:t>
            </a:r>
            <a:r>
              <a:rPr lang="en-US" sz="1600" dirty="0">
                <a:latin typeface="Calibri" pitchFamily="34" charset="0"/>
                <a:ea typeface="Verdana" pitchFamily="34" charset="0"/>
                <a:cs typeface="Verdana" pitchFamily="34" charset="0"/>
              </a:rPr>
              <a:t>Agency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，还未保存时，可用</a:t>
            </a:r>
            <a:r>
              <a:rPr lang="en-US" sz="1600" dirty="0">
                <a:latin typeface="Calibri" pitchFamily="34" charset="0"/>
                <a:ea typeface="Verdana" pitchFamily="34" charset="0"/>
                <a:cs typeface="Verdana" pitchFamily="34" charset="0"/>
              </a:rPr>
              <a:t>Remove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来删除。一旦保存之后，要删除只能在</a:t>
            </a:r>
            <a:r>
              <a:rPr lang="en-US" sz="1600" dirty="0">
                <a:latin typeface="Calibri" pitchFamily="34" charset="0"/>
                <a:ea typeface="Verdana" pitchFamily="34" charset="0"/>
                <a:cs typeface="Verdana" pitchFamily="34" charset="0"/>
              </a:rPr>
              <a:t>LCV</a:t>
            </a:r>
            <a:r>
              <a:rPr lang="zh-CN" altLang="en-US" sz="1600" dirty="0">
                <a:latin typeface="Calibri" pitchFamily="34" charset="0"/>
                <a:cs typeface="Verdana" pitchFamily="34" charset="0"/>
              </a:rPr>
              <a:t>上打√。</a:t>
            </a:r>
            <a:endParaRPr lang="en-US" sz="16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21217" y="4429874"/>
            <a:ext cx="1171197" cy="33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FF0000"/>
                </a:solidFill>
                <a:latin typeface="Calibri" pitchFamily="34" charset="0"/>
              </a:rPr>
              <a:t>不用输</a:t>
            </a:r>
            <a:endParaRPr lang="en-US" altLang="zh-CN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0800000">
            <a:off x="6321217" y="4457942"/>
            <a:ext cx="866775" cy="304799"/>
          </a:xfrm>
          <a:prstGeom prst="wedgeEllipseCallout">
            <a:avLst>
              <a:gd name="adj1" fmla="val 291"/>
              <a:gd name="adj2" fmla="val 61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29199" r="24765" b="55974"/>
          <a:stretch/>
        </p:blipFill>
        <p:spPr bwMode="auto">
          <a:xfrm>
            <a:off x="3900487" y="1463669"/>
            <a:ext cx="5181600" cy="144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072312" y="3301961"/>
            <a:ext cx="3114678" cy="3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CN" sz="16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</a:t>
            </a:r>
            <a:r>
              <a:rPr 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Company Template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公司模板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7720" y="1431400"/>
            <a:ext cx="1561307" cy="4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新建：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5664" r="47656" b="81706"/>
          <a:stretch/>
        </p:blipFill>
        <p:spPr bwMode="auto">
          <a:xfrm>
            <a:off x="5366938" y="1625435"/>
            <a:ext cx="1426364" cy="111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 r="38964" b="3373"/>
          <a:stretch/>
        </p:blipFill>
        <p:spPr bwMode="auto">
          <a:xfrm>
            <a:off x="7239795" y="981836"/>
            <a:ext cx="2976563" cy="364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728075" y="1942924"/>
            <a:ext cx="1587102" cy="86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输入</a:t>
            </a:r>
            <a:r>
              <a:rPr lang="en-GB" sz="1600" dirty="0">
                <a:latin typeface="Calibri" pitchFamily="34" charset="0"/>
              </a:rPr>
              <a:t>City</a:t>
            </a:r>
            <a:r>
              <a:rPr lang="zh-CN" altLang="en-US" sz="1600" dirty="0">
                <a:latin typeface="Calibri" pitchFamily="34" charset="0"/>
              </a:rPr>
              <a:t>名时，要按</a:t>
            </a:r>
            <a:r>
              <a:rPr lang="en-GB" sz="1600" dirty="0">
                <a:latin typeface="Calibri" pitchFamily="34" charset="0"/>
              </a:rPr>
              <a:t>F3</a:t>
            </a:r>
            <a:r>
              <a:rPr lang="zh-CN" altLang="en-US" sz="1600" dirty="0">
                <a:latin typeface="Calibri" pitchFamily="34" charset="0"/>
              </a:rPr>
              <a:t>进行数据匹配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67719" y="3257429"/>
            <a:ext cx="4961732" cy="12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保存：</a:t>
            </a:r>
            <a:endParaRPr lang="en-US" altLang="zh-CN" sz="2000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zh-CN" sz="12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选择菜单栏的</a:t>
            </a:r>
            <a:r>
              <a:rPr lang="en-US" altLang="zh-CN" sz="1600" dirty="0">
                <a:latin typeface="Calibri" pitchFamily="34" charset="0"/>
              </a:rPr>
              <a:t>Save</a:t>
            </a:r>
            <a:r>
              <a:rPr lang="zh-CN" altLang="en-US" sz="1600" dirty="0">
                <a:latin typeface="Calibri" pitchFamily="34" charset="0"/>
              </a:rPr>
              <a:t>，收到</a:t>
            </a:r>
            <a:r>
              <a:rPr lang="zh-CN" altLang="en-US" sz="1600" dirty="0"/>
              <a:t>系统回执“</a:t>
            </a:r>
            <a:r>
              <a:rPr lang="en-GB" sz="1600" dirty="0"/>
              <a:t>Successfully saved!</a:t>
            </a:r>
            <a:r>
              <a:rPr lang="zh-CN" altLang="en-US" sz="1600" dirty="0"/>
              <a:t>”表示数据保存成功。</a:t>
            </a:r>
            <a:endParaRPr lang="en-US" sz="1600" dirty="0"/>
          </a:p>
        </p:txBody>
      </p:sp>
      <p:sp>
        <p:nvSpPr>
          <p:cNvPr id="16" name="Right Arrow 15"/>
          <p:cNvSpPr/>
          <p:nvPr/>
        </p:nvSpPr>
        <p:spPr>
          <a:xfrm>
            <a:off x="8214919" y="2104889"/>
            <a:ext cx="414337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9" y="4608511"/>
            <a:ext cx="3473450" cy="121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4743447"/>
            <a:ext cx="1479550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067719" y="1963373"/>
            <a:ext cx="2809082" cy="81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Codes – Company Template</a:t>
            </a: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空白处右键 </a:t>
            </a:r>
            <a:r>
              <a:rPr lang="en-US" altLang="zh-CN" sz="1600" dirty="0">
                <a:latin typeface="Calibri" pitchFamily="34" charset="0"/>
              </a:rPr>
              <a:t>– Add New </a:t>
            </a:r>
          </a:p>
        </p:txBody>
      </p:sp>
    </p:spTree>
    <p:extLst>
      <p:ext uri="{BB962C8B-B14F-4D97-AF65-F5344CB8AC3E}">
        <p14:creationId xmlns:p14="http://schemas.microsoft.com/office/powerpoint/2010/main" val="2875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</a:t>
            </a:r>
            <a:r>
              <a:rPr 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Company Template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公司模板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76420" y="1075188"/>
            <a:ext cx="3162303" cy="8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查询：</a:t>
            </a:r>
            <a:r>
              <a:rPr lang="zh-CN" altLang="en-US" sz="1600" dirty="0">
                <a:latin typeface="Calibri" pitchFamily="34" charset="0"/>
              </a:rPr>
              <a:t>点击</a:t>
            </a:r>
            <a:r>
              <a:rPr lang="en-US" altLang="zh-CN" sz="1600" dirty="0">
                <a:latin typeface="Calibri" pitchFamily="34" charset="0"/>
              </a:rPr>
              <a:t>Company</a:t>
            </a:r>
            <a:r>
              <a:rPr lang="zh-CN" altLang="en-US" sz="1600" dirty="0">
                <a:latin typeface="Calibri" pitchFamily="34" charset="0"/>
              </a:rPr>
              <a:t>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输入公司信息关键字 </a:t>
            </a:r>
            <a:r>
              <a:rPr lang="en-US" altLang="zh-CN" sz="1600" dirty="0">
                <a:latin typeface="Calibri" pitchFamily="34" charset="0"/>
              </a:rPr>
              <a:t>– Search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5"/>
          <a:stretch/>
        </p:blipFill>
        <p:spPr bwMode="auto">
          <a:xfrm>
            <a:off x="5038723" y="953233"/>
            <a:ext cx="4709749" cy="193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3" y="2984129"/>
            <a:ext cx="5132887" cy="316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76420" y="2629468"/>
            <a:ext cx="3114679" cy="10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修改：</a:t>
            </a:r>
            <a:r>
              <a:rPr lang="zh-CN" altLang="en-US" sz="1600" dirty="0">
                <a:latin typeface="Calibri" pitchFamily="34" charset="0"/>
              </a:rPr>
              <a:t>查找出要修改的记录卡，直接在相应的数据栏做修改，然后保存。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76418" y="4310071"/>
            <a:ext cx="3114678" cy="89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删除：</a:t>
            </a:r>
            <a:r>
              <a:rPr lang="zh-CN" altLang="en-US" sz="1600" dirty="0">
                <a:latin typeface="Calibri" pitchFamily="34" charset="0"/>
              </a:rPr>
              <a:t>选择要删除的记录卡，右键</a:t>
            </a:r>
            <a:r>
              <a:rPr lang="en-US" altLang="zh-CN" sz="1600" dirty="0">
                <a:latin typeface="Calibri" pitchFamily="34" charset="0"/>
              </a:rPr>
              <a:t> – Delete</a:t>
            </a:r>
            <a:r>
              <a:rPr lang="zh-CN" altLang="en-US" sz="1600" dirty="0">
                <a:latin typeface="Calibri" pitchFamily="34" charset="0"/>
              </a:rPr>
              <a:t>。</a:t>
            </a: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zh-CN" altLang="en-US" sz="1600" dirty="0">
                <a:latin typeface="Calibri" pitchFamily="34" charset="0"/>
              </a:rPr>
              <a:t>出现提示，选择“</a:t>
            </a:r>
            <a:r>
              <a:rPr lang="en-GB" sz="1600" dirty="0">
                <a:latin typeface="Calibri" pitchFamily="34" charset="0"/>
              </a:rPr>
              <a:t>Yes</a:t>
            </a:r>
            <a:r>
              <a:rPr lang="zh-CN" altLang="en-US" sz="1600" dirty="0">
                <a:latin typeface="Calibri" pitchFamily="34" charset="0"/>
              </a:rPr>
              <a:t>”删除记录卡。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4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Shipment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装载信息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19043" r="40938" b="16406"/>
          <a:stretch/>
        </p:blipFill>
        <p:spPr bwMode="auto">
          <a:xfrm>
            <a:off x="2476500" y="866775"/>
            <a:ext cx="616459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9524" y="2291698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SO</a:t>
            </a:r>
            <a:r>
              <a:rPr lang="zh-CN" altLang="en-US" sz="1200" dirty="0">
                <a:solidFill>
                  <a:srgbClr val="FF0000"/>
                </a:solidFill>
              </a:rPr>
              <a:t>时不填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19524" y="2463148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SO</a:t>
            </a:r>
            <a:r>
              <a:rPr lang="zh-CN" altLang="en-US" sz="1200" dirty="0">
                <a:solidFill>
                  <a:srgbClr val="FF0000"/>
                </a:solidFill>
              </a:rPr>
              <a:t>时不填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29424" y="6444598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SO</a:t>
            </a:r>
            <a:r>
              <a:rPr lang="zh-CN" altLang="en-US" sz="1200" dirty="0">
                <a:solidFill>
                  <a:srgbClr val="FF0000"/>
                </a:solidFill>
              </a:rPr>
              <a:t>时不填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9523" y="5854048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SO</a:t>
            </a:r>
            <a:r>
              <a:rPr lang="zh-CN" altLang="en-US" sz="1200" dirty="0">
                <a:solidFill>
                  <a:srgbClr val="FF0000"/>
                </a:solidFill>
              </a:rPr>
              <a:t>时不填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9522" y="6020424"/>
            <a:ext cx="2085979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rgbClr val="FF0000"/>
                </a:solidFill>
              </a:rPr>
              <a:t>填的内容不会被</a:t>
            </a:r>
            <a:r>
              <a:rPr lang="en-US" altLang="zh-CN" sz="1200" dirty="0">
                <a:solidFill>
                  <a:srgbClr val="FF0000"/>
                </a:solidFill>
              </a:rPr>
              <a:t>MSC</a:t>
            </a:r>
            <a:r>
              <a:rPr lang="zh-CN" altLang="en-US" sz="1200" dirty="0">
                <a:solidFill>
                  <a:srgbClr val="FF0000"/>
                </a:solidFill>
              </a:rPr>
              <a:t>接收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20542" y="2121495"/>
            <a:ext cx="918209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rgbClr val="FF0000"/>
                </a:solidFill>
              </a:rPr>
              <a:t>不用修改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38572" y="2625073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F3</a:t>
            </a:r>
            <a:r>
              <a:rPr lang="zh-CN" altLang="en-US" sz="1200" dirty="0">
                <a:solidFill>
                  <a:srgbClr val="FF0000"/>
                </a:solidFill>
              </a:rPr>
              <a:t>键匹配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29425" y="1744323"/>
            <a:ext cx="3781425" cy="88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大部分</a:t>
            </a:r>
            <a:r>
              <a:rPr lang="en-US" altLang="zh-CN" sz="1600" dirty="0">
                <a:latin typeface="Calibri" pitchFamily="34" charset="0"/>
              </a:rPr>
              <a:t>Location/City</a:t>
            </a:r>
            <a:r>
              <a:rPr lang="zh-CN" altLang="en-US" sz="1600" dirty="0">
                <a:latin typeface="Calibri" pitchFamily="34" charset="0"/>
              </a:rPr>
              <a:t>信息在录入时都需要点击下拉按钮进行数据匹配（或按</a:t>
            </a:r>
            <a:r>
              <a:rPr lang="en-US" altLang="zh-CN" sz="1600" dirty="0">
                <a:latin typeface="Calibri" pitchFamily="34" charset="0"/>
              </a:rPr>
              <a:t>F3</a:t>
            </a:r>
            <a:r>
              <a:rPr lang="zh-CN" altLang="en-US" sz="1600" dirty="0">
                <a:latin typeface="Calibri" pitchFamily="34" charset="0"/>
              </a:rPr>
              <a:t>快捷键）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62458" y="3996672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F3</a:t>
            </a:r>
            <a:r>
              <a:rPr lang="zh-CN" altLang="en-US" sz="1200" dirty="0">
                <a:solidFill>
                  <a:srgbClr val="FF0000"/>
                </a:solidFill>
              </a:rPr>
              <a:t>键匹配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20887635">
            <a:off x="4913704" y="2482319"/>
            <a:ext cx="1912144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25238" y="5520673"/>
            <a:ext cx="1285877" cy="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SO</a:t>
            </a:r>
            <a:r>
              <a:rPr lang="zh-CN" altLang="en-US" sz="1200" dirty="0">
                <a:solidFill>
                  <a:srgbClr val="FF0000"/>
                </a:solidFill>
              </a:rPr>
              <a:t>时不填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421023" y="3975040"/>
            <a:ext cx="3789777" cy="94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如果有</a:t>
            </a:r>
            <a:r>
              <a:rPr lang="en-US" altLang="zh-CN" sz="1600" dirty="0">
                <a:latin typeface="Calibri" pitchFamily="34" charset="0"/>
              </a:rPr>
              <a:t>Final </a:t>
            </a:r>
            <a:r>
              <a:rPr lang="en-US" altLang="zh-CN" sz="1600" dirty="0" err="1">
                <a:latin typeface="Calibri" pitchFamily="34" charset="0"/>
              </a:rPr>
              <a:t>Dest</a:t>
            </a:r>
            <a:r>
              <a:rPr lang="zh-CN" altLang="en-US" sz="1600" dirty="0">
                <a:latin typeface="Calibri" pitchFamily="34" charset="0"/>
              </a:rPr>
              <a:t>，那</a:t>
            </a:r>
            <a:r>
              <a:rPr lang="en-US" altLang="zh-CN" sz="1600" dirty="0">
                <a:latin typeface="Calibri" pitchFamily="34" charset="0"/>
              </a:rPr>
              <a:t>FNL </a:t>
            </a:r>
            <a:r>
              <a:rPr lang="en-US" altLang="zh-CN" sz="1600" dirty="0" err="1">
                <a:latin typeface="Calibri" pitchFamily="34" charset="0"/>
              </a:rPr>
              <a:t>Subloc</a:t>
            </a:r>
            <a:r>
              <a:rPr lang="zh-CN" altLang="en-US" sz="1600" dirty="0">
                <a:latin typeface="Calibri" pitchFamily="34" charset="0"/>
              </a:rPr>
              <a:t>栏必填！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我司根据</a:t>
            </a:r>
            <a:r>
              <a:rPr lang="en-US" altLang="zh-CN" sz="1600" dirty="0">
                <a:latin typeface="Calibri" pitchFamily="34" charset="0"/>
              </a:rPr>
              <a:t>FNL </a:t>
            </a:r>
            <a:r>
              <a:rPr lang="en-US" altLang="zh-CN" sz="1600" dirty="0" err="1">
                <a:latin typeface="Calibri" pitchFamily="34" charset="0"/>
              </a:rPr>
              <a:t>Subloc</a:t>
            </a:r>
            <a:r>
              <a:rPr lang="zh-CN" altLang="en-US" sz="1600" dirty="0">
                <a:latin typeface="Calibri" pitchFamily="34" charset="0"/>
              </a:rPr>
              <a:t>栏而非</a:t>
            </a:r>
            <a:r>
              <a:rPr lang="en-US" altLang="zh-CN" sz="1600" dirty="0">
                <a:latin typeface="Calibri" pitchFamily="34" charset="0"/>
              </a:rPr>
              <a:t>Liner Term</a:t>
            </a:r>
            <a:r>
              <a:rPr lang="zh-CN" altLang="en-US" sz="1600" dirty="0">
                <a:latin typeface="Calibri" pitchFamily="34" charset="0"/>
              </a:rPr>
              <a:t>栏判断该票货物的转运方式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931124" y="4386573"/>
            <a:ext cx="1383951" cy="15239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349530" y="5583465"/>
            <a:ext cx="407082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注意：有些栏位，比如</a:t>
            </a:r>
            <a:r>
              <a:rPr lang="en-US" altLang="zh-CN" sz="1600" dirty="0">
                <a:latin typeface="Calibri" pitchFamily="34" charset="0"/>
              </a:rPr>
              <a:t>FNL </a:t>
            </a:r>
            <a:r>
              <a:rPr lang="en-US" altLang="zh-CN" sz="1600" dirty="0" err="1">
                <a:latin typeface="Calibri" pitchFamily="34" charset="0"/>
              </a:rPr>
              <a:t>Subloc</a:t>
            </a:r>
            <a:r>
              <a:rPr lang="zh-CN" altLang="en-US" sz="1600" dirty="0">
                <a:latin typeface="Calibri" pitchFamily="34" charset="0"/>
              </a:rPr>
              <a:t>栏，输入信息后想删除，注意不要将下拉框拉下来，按</a:t>
            </a:r>
            <a:r>
              <a:rPr lang="en-US" altLang="zh-CN" sz="1600" dirty="0">
                <a:latin typeface="Calibri" pitchFamily="34" charset="0"/>
              </a:rPr>
              <a:t>DELETE</a:t>
            </a:r>
            <a:r>
              <a:rPr lang="zh-CN" altLang="en-US" sz="1600" dirty="0">
                <a:latin typeface="Calibri" pitchFamily="34" charset="0"/>
              </a:rPr>
              <a:t>键即可删除。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315074" y="4930123"/>
            <a:ext cx="4105276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Terms</a:t>
            </a:r>
            <a:r>
              <a:rPr lang="zh-CN" altLang="en-US" sz="1600" dirty="0">
                <a:latin typeface="Calibri" pitchFamily="34" charset="0"/>
              </a:rPr>
              <a:t>栏填写的信息可以在输品名时作为图章快速添加到品名后面。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975129">
            <a:off x="4922908" y="4903499"/>
            <a:ext cx="1438129" cy="123117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716877" y="3070107"/>
            <a:ext cx="3524249" cy="8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美国线</a:t>
            </a:r>
            <a:r>
              <a:rPr lang="en-US" altLang="zh-CN" sz="1600" dirty="0">
                <a:latin typeface="Calibri" pitchFamily="34" charset="0"/>
              </a:rPr>
              <a:t>Door</a:t>
            </a:r>
            <a:r>
              <a:rPr lang="zh-CN" altLang="en-US" sz="1600" dirty="0">
                <a:latin typeface="Calibri" pitchFamily="34" charset="0"/>
              </a:rPr>
              <a:t>点的</a:t>
            </a:r>
            <a:r>
              <a:rPr lang="en-US" altLang="zh-CN" sz="1600" dirty="0">
                <a:latin typeface="Calibri" pitchFamily="34" charset="0"/>
              </a:rPr>
              <a:t>ZIP Code</a:t>
            </a:r>
            <a:r>
              <a:rPr lang="zh-CN" altLang="en-US" sz="1600" dirty="0">
                <a:latin typeface="Calibri" pitchFamily="34" charset="0"/>
              </a:rPr>
              <a:t>，需要在品名栏再打一遍，品名栏和</a:t>
            </a:r>
            <a:r>
              <a:rPr lang="en-US" altLang="zh-CN" sz="1600" dirty="0">
                <a:latin typeface="Calibri" pitchFamily="34" charset="0"/>
              </a:rPr>
              <a:t>ZIP Code</a:t>
            </a:r>
            <a:r>
              <a:rPr lang="zh-CN" altLang="en-US" sz="1600" dirty="0">
                <a:latin typeface="Calibri" pitchFamily="34" charset="0"/>
              </a:rPr>
              <a:t>栏保持一致。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0254641">
            <a:off x="4879402" y="3856537"/>
            <a:ext cx="1874107" cy="179390"/>
          </a:xfrm>
          <a:prstGeom prst="rightArrow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Reference Number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参考号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9" y="1085851"/>
            <a:ext cx="5372100" cy="43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在</a:t>
            </a:r>
            <a:r>
              <a:rPr lang="en-US" altLang="zh-CN" sz="2000" dirty="0">
                <a:latin typeface="Calibri" pitchFamily="34" charset="0"/>
              </a:rPr>
              <a:t>SO</a:t>
            </a:r>
            <a:r>
              <a:rPr lang="zh-CN" altLang="en-US" sz="2000" dirty="0">
                <a:latin typeface="Calibri" pitchFamily="34" charset="0"/>
              </a:rPr>
              <a:t>阶段，不要使用</a:t>
            </a:r>
            <a:r>
              <a:rPr lang="en-US" altLang="zh-CN" sz="2000" dirty="0">
                <a:latin typeface="Calibri" pitchFamily="34" charset="0"/>
              </a:rPr>
              <a:t>Reference Number</a:t>
            </a:r>
            <a:r>
              <a:rPr lang="zh-CN" altLang="en-US" sz="2000" dirty="0">
                <a:latin typeface="Calibri" pitchFamily="34" charset="0"/>
              </a:rPr>
              <a:t>功能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4826" r="76406" b="23048"/>
          <a:stretch/>
        </p:blipFill>
        <p:spPr bwMode="auto">
          <a:xfrm>
            <a:off x="1628774" y="957490"/>
            <a:ext cx="2354871" cy="521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17090" r="782" b="78085"/>
          <a:stretch/>
        </p:blipFill>
        <p:spPr bwMode="auto">
          <a:xfrm>
            <a:off x="4391023" y="2884885"/>
            <a:ext cx="6189054" cy="47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4845" r="32422" b="56628"/>
          <a:stretch/>
        </p:blipFill>
        <p:spPr bwMode="auto">
          <a:xfrm>
            <a:off x="4391023" y="3524490"/>
            <a:ext cx="5085160" cy="246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57724" y="1516065"/>
            <a:ext cx="4048126" cy="45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1</a:t>
            </a:r>
            <a:r>
              <a:rPr lang="zh-CN" altLang="en-US" sz="1600" dirty="0">
                <a:latin typeface="Calibri" pitchFamily="34" charset="0"/>
              </a:rPr>
              <a:t>）</a:t>
            </a:r>
            <a:r>
              <a:rPr lang="en-US" altLang="zh-CN" sz="1600" dirty="0">
                <a:latin typeface="Calibri" pitchFamily="34" charset="0"/>
              </a:rPr>
              <a:t>Shipment</a:t>
            </a:r>
            <a:r>
              <a:rPr lang="zh-CN" altLang="en-US" sz="1600" dirty="0">
                <a:latin typeface="Calibri" pitchFamily="34" charset="0"/>
              </a:rPr>
              <a:t>界面的</a:t>
            </a:r>
            <a:r>
              <a:rPr lang="en-US" altLang="zh-CN" sz="1600" dirty="0">
                <a:latin typeface="Calibri" pitchFamily="34" charset="0"/>
              </a:rPr>
              <a:t>BLREF Number</a:t>
            </a:r>
            <a:r>
              <a:rPr lang="zh-CN" altLang="en-US" sz="1600" dirty="0">
                <a:latin typeface="Calibri" pitchFamily="34" charset="0"/>
              </a:rPr>
              <a:t>栏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6774" y="2252071"/>
            <a:ext cx="3967162" cy="3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3</a:t>
            </a:r>
            <a:r>
              <a:rPr lang="zh-CN" altLang="en-US" sz="1600" dirty="0">
                <a:latin typeface="Calibri" pitchFamily="34" charset="0"/>
              </a:rPr>
              <a:t>）</a:t>
            </a:r>
            <a:r>
              <a:rPr lang="en-US" altLang="zh-CN" sz="1600" dirty="0">
                <a:latin typeface="Calibri" pitchFamily="34" charset="0"/>
              </a:rPr>
              <a:t>Company</a:t>
            </a:r>
            <a:r>
              <a:rPr lang="zh-CN" altLang="en-US" sz="1600" dirty="0">
                <a:latin typeface="Calibri" pitchFamily="34" charset="0"/>
              </a:rPr>
              <a:t>界面的</a:t>
            </a:r>
            <a:r>
              <a:rPr lang="en-US" altLang="zh-CN" sz="1600" dirty="0">
                <a:latin typeface="Calibri" pitchFamily="34" charset="0"/>
              </a:rPr>
              <a:t>Reference Number</a:t>
            </a:r>
            <a:r>
              <a:rPr lang="zh-CN" altLang="en-US" sz="1600" dirty="0">
                <a:latin typeface="Calibri" pitchFamily="34" charset="0"/>
              </a:rPr>
              <a:t>栏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2014" y="1883378"/>
            <a:ext cx="4357687" cy="3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2</a:t>
            </a:r>
            <a:r>
              <a:rPr lang="zh-CN" altLang="en-US" sz="1600" dirty="0">
                <a:latin typeface="Calibri" pitchFamily="34" charset="0"/>
              </a:rPr>
              <a:t>）</a:t>
            </a:r>
            <a:r>
              <a:rPr lang="en-US" altLang="zh-CN" sz="1600" dirty="0">
                <a:latin typeface="Calibri" pitchFamily="34" charset="0"/>
              </a:rPr>
              <a:t>Container</a:t>
            </a:r>
            <a:r>
              <a:rPr lang="zh-CN" altLang="en-US" sz="1600" dirty="0">
                <a:latin typeface="Calibri" pitchFamily="34" charset="0"/>
              </a:rPr>
              <a:t>界面的</a:t>
            </a:r>
            <a:r>
              <a:rPr lang="en-US" altLang="zh-CN" sz="1600" dirty="0">
                <a:latin typeface="Calibri" pitchFamily="34" charset="0"/>
              </a:rPr>
              <a:t>REF Number</a:t>
            </a:r>
            <a:r>
              <a:rPr lang="zh-CN" altLang="en-US" sz="1600" dirty="0">
                <a:latin typeface="Calibri" pitchFamily="34" charset="0"/>
              </a:rPr>
              <a:t>栏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68809" y="5101004"/>
            <a:ext cx="696515" cy="3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6600"/>
                </a:solidFill>
                <a:latin typeface="Calibri" pitchFamily="34" charset="0"/>
              </a:rPr>
              <a:t>1</a:t>
            </a:r>
            <a:r>
              <a:rPr lang="zh-CN" altLang="en-US" sz="2000" dirty="0">
                <a:solidFill>
                  <a:srgbClr val="FF6600"/>
                </a:solidFill>
                <a:latin typeface="Calibri" pitchFamily="34" charset="0"/>
              </a:rPr>
              <a:t>）</a:t>
            </a:r>
            <a:endParaRPr lang="en-US" altLang="zh-CN" sz="2000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476184" y="3023796"/>
            <a:ext cx="696515" cy="3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6600"/>
                </a:solidFill>
                <a:latin typeface="Calibri" pitchFamily="34" charset="0"/>
              </a:rPr>
              <a:t>2</a:t>
            </a:r>
            <a:r>
              <a:rPr lang="zh-CN" altLang="en-US" sz="2000" dirty="0">
                <a:solidFill>
                  <a:srgbClr val="FF6600"/>
                </a:solidFill>
                <a:latin typeface="Calibri" pitchFamily="34" charset="0"/>
              </a:rPr>
              <a:t>）</a:t>
            </a:r>
            <a:endParaRPr lang="en-US" altLang="zh-CN" sz="2000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485551" y="4626274"/>
            <a:ext cx="696515" cy="3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6600"/>
                </a:solidFill>
                <a:latin typeface="Calibri" pitchFamily="34" charset="0"/>
              </a:rPr>
              <a:t>3</a:t>
            </a:r>
            <a:r>
              <a:rPr lang="zh-CN" altLang="en-US" sz="2000" dirty="0">
                <a:solidFill>
                  <a:srgbClr val="FF6600"/>
                </a:solidFill>
                <a:latin typeface="Calibri" pitchFamily="34" charset="0"/>
              </a:rPr>
              <a:t>）</a:t>
            </a:r>
            <a:endParaRPr lang="en-US" altLang="zh-CN" sz="2000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05025" y="1069975"/>
            <a:ext cx="2571750" cy="3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Calibri" pitchFamily="34" charset="0"/>
              </a:rPr>
              <a:t>Other Info</a:t>
            </a:r>
            <a:r>
              <a:rPr lang="zh-CN" altLang="en-US" sz="2000" dirty="0">
                <a:latin typeface="Calibri" pitchFamily="34" charset="0"/>
              </a:rPr>
              <a:t>栏：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12290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36" y="2730499"/>
            <a:ext cx="8674028" cy="348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14551" y="1499786"/>
            <a:ext cx="8229601" cy="3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MH8</a:t>
            </a:r>
            <a:r>
              <a:rPr lang="zh-CN" altLang="en-US" sz="1600" dirty="0">
                <a:latin typeface="Calibri" pitchFamily="34" charset="0"/>
              </a:rPr>
              <a:t>默认每个箱子都是不插电的（即</a:t>
            </a:r>
            <a:r>
              <a:rPr lang="en-US" altLang="zh-CN" sz="1600" dirty="0">
                <a:latin typeface="Calibri" pitchFamily="34" charset="0"/>
              </a:rPr>
              <a:t>NR</a:t>
            </a:r>
            <a:r>
              <a:rPr lang="zh-CN" altLang="en-US" sz="1600" dirty="0">
                <a:latin typeface="Calibri" pitchFamily="34" charset="0"/>
              </a:rPr>
              <a:t>箱），在</a:t>
            </a:r>
            <a:r>
              <a:rPr lang="en-US" altLang="zh-CN" sz="1600" dirty="0">
                <a:latin typeface="Calibri" pitchFamily="34" charset="0"/>
              </a:rPr>
              <a:t>Other Info</a:t>
            </a:r>
            <a:r>
              <a:rPr lang="zh-CN" altLang="en-US" sz="1600" dirty="0">
                <a:latin typeface="Calibri" pitchFamily="34" charset="0"/>
              </a:rPr>
              <a:t>栏里，</a:t>
            </a:r>
            <a:r>
              <a:rPr lang="en-US" altLang="zh-CN" sz="1600" dirty="0">
                <a:latin typeface="Calibri" pitchFamily="34" charset="0"/>
              </a:rPr>
              <a:t>NR</a:t>
            </a:r>
            <a:r>
              <a:rPr lang="zh-CN" altLang="en-US" sz="1600" dirty="0">
                <a:latin typeface="Calibri" pitchFamily="34" charset="0"/>
              </a:rPr>
              <a:t>是默认打勾的。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05026" y="1763273"/>
            <a:ext cx="8229601" cy="5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如果箱型是需要插电的</a:t>
            </a:r>
            <a:r>
              <a:rPr lang="en-US" altLang="zh-CN" sz="1600" dirty="0">
                <a:latin typeface="Calibri" pitchFamily="34" charset="0"/>
              </a:rPr>
              <a:t>Reefer</a:t>
            </a:r>
            <a:r>
              <a:rPr lang="zh-CN" altLang="en-US" sz="1600" dirty="0">
                <a:latin typeface="Calibri" pitchFamily="34" charset="0"/>
              </a:rPr>
              <a:t>箱，需要手动把勾去掉，并在下面相应的栏位填上冷冻箱的信息。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01850" y="1247772"/>
            <a:ext cx="7585075" cy="95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DG Stuffing</a:t>
            </a:r>
            <a:r>
              <a:rPr lang="zh-CN" altLang="en-US" sz="2000" dirty="0">
                <a:latin typeface="Calibri" pitchFamily="34" charset="0"/>
              </a:rPr>
              <a:t>栏：</a:t>
            </a:r>
            <a:endParaRPr lang="en-US" altLang="zh-CN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如果是</a:t>
            </a:r>
            <a:r>
              <a:rPr lang="en-GB" sz="1600" dirty="0">
                <a:latin typeface="Calibri" pitchFamily="34" charset="0"/>
              </a:rPr>
              <a:t>DG cargo</a:t>
            </a:r>
            <a:r>
              <a:rPr lang="zh-CN" altLang="en-US" sz="1600" dirty="0">
                <a:latin typeface="Calibri" pitchFamily="34" charset="0"/>
              </a:rPr>
              <a:t>，下拉</a:t>
            </a:r>
            <a:r>
              <a:rPr lang="en-GB" sz="1600" dirty="0">
                <a:latin typeface="Calibri" pitchFamily="34" charset="0"/>
              </a:rPr>
              <a:t>DG Stuffing Info</a:t>
            </a:r>
            <a:r>
              <a:rPr lang="zh-CN" altLang="en-US" sz="1600" dirty="0">
                <a:latin typeface="Calibri" pitchFamily="34" charset="0"/>
              </a:rPr>
              <a:t>栏，依次输入</a:t>
            </a:r>
            <a:r>
              <a:rPr lang="en-US" altLang="zh-CN" sz="1600" dirty="0">
                <a:latin typeface="Calibri" pitchFamily="34" charset="0"/>
              </a:rPr>
              <a:t>IMO SORT</a:t>
            </a:r>
            <a:r>
              <a:rPr lang="zh-CN" altLang="en-US" sz="1600" dirty="0">
                <a:latin typeface="Calibri" pitchFamily="34" charset="0"/>
              </a:rPr>
              <a:t>、</a:t>
            </a:r>
            <a:r>
              <a:rPr lang="en-US" altLang="zh-CN" sz="1600" dirty="0">
                <a:latin typeface="Calibri" pitchFamily="34" charset="0"/>
              </a:rPr>
              <a:t>segregation Group</a:t>
            </a:r>
            <a:r>
              <a:rPr lang="zh-CN" altLang="en-US" sz="1600" dirty="0">
                <a:latin typeface="Calibri" pitchFamily="34" charset="0"/>
              </a:rPr>
              <a:t>等信息。</a:t>
            </a:r>
          </a:p>
        </p:txBody>
      </p:sp>
      <p:pic>
        <p:nvPicPr>
          <p:cNvPr id="13314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444751"/>
            <a:ext cx="8655735" cy="26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566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related training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Booking Number Assignment Rule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CY-IN Code List </a:t>
            </a:r>
            <a:r>
              <a:rPr lang="en-GB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pls always refer to the latest version sent by CSR team)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S.A. </a:t>
            </a:r>
          </a:p>
          <a:p>
            <a:r>
              <a:rPr lang="en-US"/>
              <a:t> 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7F5B0A-11E1-480D-884C-23F1019C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54543"/>
              </p:ext>
            </p:extLst>
          </p:nvPr>
        </p:nvGraphicFramePr>
        <p:xfrm>
          <a:off x="850490" y="209806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490" y="209806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5F3E9E-7749-4AB3-B432-446EE322B9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35"/>
          <a:stretch/>
        </p:blipFill>
        <p:spPr>
          <a:xfrm>
            <a:off x="587591" y="3548286"/>
            <a:ext cx="11041626" cy="20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4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ct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1" b="57299"/>
          <a:stretch/>
        </p:blipFill>
        <p:spPr bwMode="auto">
          <a:xfrm>
            <a:off x="2057401" y="1428751"/>
            <a:ext cx="6324600" cy="186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39926" y="990597"/>
            <a:ext cx="4651375" cy="4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新建：</a:t>
            </a:r>
            <a:r>
              <a:rPr lang="zh-CN" altLang="en-US" sz="1600" dirty="0">
                <a:latin typeface="Calibri" pitchFamily="34" charset="0"/>
              </a:rPr>
              <a:t>在箱子空白处右键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新建箱子</a:t>
            </a: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027" name="Picture 3" descr="ct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2"/>
          <a:stretch/>
        </p:blipFill>
        <p:spPr bwMode="auto">
          <a:xfrm>
            <a:off x="2057402" y="3965576"/>
            <a:ext cx="5140325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71677" y="3536946"/>
            <a:ext cx="4651375" cy="4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删除：</a:t>
            </a:r>
            <a:r>
              <a:rPr lang="zh-CN" altLang="en-US" sz="1600" dirty="0">
                <a:latin typeface="Calibri" pitchFamily="34" charset="0"/>
              </a:rPr>
              <a:t>选中箱子后右键 </a:t>
            </a:r>
            <a:r>
              <a:rPr lang="en-US" altLang="zh-CN" sz="1600" dirty="0">
                <a:latin typeface="Calibri" pitchFamily="34" charset="0"/>
              </a:rPr>
              <a:t>- </a:t>
            </a:r>
            <a:r>
              <a:rPr lang="zh-CN" altLang="en-US" sz="1600" dirty="0">
                <a:latin typeface="Calibri" pitchFamily="34" charset="0"/>
              </a:rPr>
              <a:t>删除箱子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85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 descr="ct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r="40568" b="41320"/>
          <a:stretch/>
        </p:blipFill>
        <p:spPr bwMode="auto">
          <a:xfrm>
            <a:off x="1655886" y="2194658"/>
            <a:ext cx="3171824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52675" y="1130292"/>
            <a:ext cx="6858001" cy="4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复制：</a:t>
            </a:r>
            <a:r>
              <a:rPr lang="zh-CN" altLang="en-US" sz="1600" dirty="0">
                <a:latin typeface="Calibri" pitchFamily="34" charset="0"/>
              </a:rPr>
              <a:t>选中箱子后右键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复制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填入想要复制的箱子个数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2675" y="1565257"/>
            <a:ext cx="5886451" cy="3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复制后的结果，包括箱子的各种信息以及其下</a:t>
            </a:r>
            <a:r>
              <a:rPr lang="en-GB" sz="1600" dirty="0">
                <a:latin typeface="Calibri" pitchFamily="34" charset="0"/>
              </a:rPr>
              <a:t>cargo</a:t>
            </a:r>
            <a:r>
              <a:rPr lang="zh-CN" altLang="en-US" sz="1600" dirty="0">
                <a:latin typeface="Calibri" pitchFamily="34" charset="0"/>
              </a:rPr>
              <a:t>信息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3074" name="Picture 2" descr="c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79" y="1933575"/>
            <a:ext cx="5517907" cy="41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82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14525" y="1155684"/>
            <a:ext cx="8401050" cy="4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覆盖：</a:t>
            </a:r>
            <a:r>
              <a:rPr lang="zh-CN" altLang="en-US" sz="1600" dirty="0">
                <a:latin typeface="Calibri" pitchFamily="34" charset="0"/>
              </a:rPr>
              <a:t>选中箱子后右键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覆盖 </a:t>
            </a:r>
            <a:r>
              <a:rPr lang="en-US" altLang="zh-CN" sz="1600" dirty="0">
                <a:latin typeface="Calibri" pitchFamily="34" charset="0"/>
              </a:rPr>
              <a:t>- </a:t>
            </a:r>
            <a:r>
              <a:rPr lang="zh-CN" altLang="en-US" sz="1600" dirty="0">
                <a:latin typeface="Calibri" pitchFamily="34" charset="0"/>
              </a:rPr>
              <a:t>输入数字选择要覆盖以下几个箱子的信息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55799" y="1793809"/>
            <a:ext cx="2352676" cy="4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覆盖后的结果</a:t>
            </a:r>
            <a:r>
              <a:rPr lang="en-US" altLang="zh-CN" sz="1600" dirty="0">
                <a:latin typeface="Calibri" pitchFamily="34" charset="0"/>
              </a:rPr>
              <a:t>: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4098" name="Picture 2" descr="ct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 b="35778"/>
          <a:stretch/>
        </p:blipFill>
        <p:spPr bwMode="auto">
          <a:xfrm>
            <a:off x="1790700" y="2466976"/>
            <a:ext cx="50355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2" y="2012886"/>
            <a:ext cx="5689599" cy="422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3478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Container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箱信息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14525" y="938189"/>
            <a:ext cx="7886700" cy="6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复制到剪贴板：</a:t>
            </a:r>
            <a:r>
              <a:rPr lang="zh-CN" altLang="en-US" sz="1600" dirty="0">
                <a:latin typeface="Calibri" pitchFamily="34" charset="0"/>
              </a:rPr>
              <a:t>可以将该选中的箱子跨票复制到其他</a:t>
            </a:r>
            <a:r>
              <a:rPr lang="en-GB" sz="1600" dirty="0">
                <a:latin typeface="Calibri" pitchFamily="34" charset="0"/>
              </a:rPr>
              <a:t>booking</a:t>
            </a:r>
            <a:r>
              <a:rPr lang="zh-CN" altLang="en-US" sz="1600" dirty="0">
                <a:latin typeface="Calibri" pitchFamily="34" charset="0"/>
              </a:rPr>
              <a:t>中，到别票后在箱子空白处右键粘贴即可。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026" name="Picture 2" descr="ct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1509" r="24742" b="7604"/>
          <a:stretch/>
        </p:blipFill>
        <p:spPr bwMode="auto">
          <a:xfrm>
            <a:off x="1692160" y="1833540"/>
            <a:ext cx="4575291" cy="411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t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1654" r="33385" b="4587"/>
          <a:stretch/>
        </p:blipFill>
        <p:spPr bwMode="auto">
          <a:xfrm>
            <a:off x="6438899" y="1847850"/>
            <a:ext cx="4124326" cy="410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7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Cargo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货物信息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9450" y="1565264"/>
            <a:ext cx="7410450" cy="5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S</a:t>
            </a:r>
            <a:r>
              <a:rPr lang="en-GB" sz="2000" dirty="0">
                <a:latin typeface="Calibri" pitchFamily="34" charset="0"/>
              </a:rPr>
              <a:t>hipper </a:t>
            </a:r>
            <a:r>
              <a:rPr lang="en-US" altLang="zh-CN" sz="2000" dirty="0" err="1">
                <a:latin typeface="Calibri" pitchFamily="34" charset="0"/>
              </a:rPr>
              <a:t>Desc</a:t>
            </a:r>
            <a:r>
              <a:rPr lang="zh-CN" altLang="en-US" sz="2000" dirty="0">
                <a:latin typeface="Calibri" pitchFamily="34" charset="0"/>
              </a:rPr>
              <a:t>栏：</a:t>
            </a:r>
            <a:r>
              <a:rPr lang="zh-CN" altLang="en-US" sz="1600" dirty="0">
                <a:latin typeface="Calibri" pitchFamily="34" charset="0"/>
              </a:rPr>
              <a:t>手动输入货物品名。双击下方</a:t>
            </a:r>
            <a:r>
              <a:rPr lang="en-GB" sz="1600" dirty="0">
                <a:latin typeface="Calibri" pitchFamily="34" charset="0"/>
              </a:rPr>
              <a:t>NA</a:t>
            </a:r>
            <a:r>
              <a:rPr lang="zh-CN" altLang="en-US" sz="1600" dirty="0">
                <a:latin typeface="Calibri" pitchFamily="34" charset="0"/>
              </a:rPr>
              <a:t>、</a:t>
            </a:r>
            <a:r>
              <a:rPr lang="en-GB" sz="1600" dirty="0">
                <a:latin typeface="Calibri" pitchFamily="34" charset="0"/>
              </a:rPr>
              <a:t>Ref</a:t>
            </a:r>
            <a:r>
              <a:rPr lang="en-US" sz="1600" dirty="0">
                <a:latin typeface="Calibri" pitchFamily="34" charset="0"/>
              </a:rPr>
              <a:t>.</a:t>
            </a:r>
            <a:r>
              <a:rPr lang="en-GB" sz="1600" dirty="0">
                <a:latin typeface="Calibri" pitchFamily="34" charset="0"/>
              </a:rPr>
              <a:t>No</a:t>
            </a:r>
            <a:r>
              <a:rPr lang="zh-CN" altLang="en-US" sz="1600" dirty="0">
                <a:latin typeface="Calibri" pitchFamily="34" charset="0"/>
              </a:rPr>
              <a:t>、</a:t>
            </a:r>
            <a:r>
              <a:rPr lang="en-GB" sz="1600" dirty="0" err="1">
                <a:latin typeface="Calibri" pitchFamily="34" charset="0"/>
              </a:rPr>
              <a:t>HSCode</a:t>
            </a:r>
            <a:r>
              <a:rPr lang="zh-CN" altLang="en-US" sz="1600" dirty="0">
                <a:latin typeface="Calibri" pitchFamily="34" charset="0"/>
              </a:rPr>
              <a:t>、</a:t>
            </a:r>
            <a:r>
              <a:rPr lang="en-GB" sz="1600" dirty="0">
                <a:latin typeface="Calibri" pitchFamily="34" charset="0"/>
              </a:rPr>
              <a:t>Terms</a:t>
            </a:r>
            <a:r>
              <a:rPr lang="zh-CN" altLang="en-US" sz="1600" dirty="0">
                <a:latin typeface="Calibri" pitchFamily="34" charset="0"/>
              </a:rPr>
              <a:t>的信息，可以快速添加到品名信息后面。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29199" r="10703" b="26824"/>
          <a:stretch/>
        </p:blipFill>
        <p:spPr bwMode="auto">
          <a:xfrm>
            <a:off x="2552700" y="2263772"/>
            <a:ext cx="6896101" cy="428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49450" y="850887"/>
            <a:ext cx="7410450" cy="3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HS/COMM</a:t>
            </a:r>
            <a:r>
              <a:rPr lang="zh-CN" altLang="en-US" sz="2000" dirty="0">
                <a:latin typeface="Calibri" pitchFamily="34" charset="0"/>
              </a:rPr>
              <a:t>栏</a:t>
            </a:r>
            <a:r>
              <a:rPr lang="zh-CN" altLang="en-US" sz="1600" dirty="0">
                <a:latin typeface="Calibri" pitchFamily="34" charset="0"/>
              </a:rPr>
              <a:t>：输入</a:t>
            </a:r>
            <a:r>
              <a:rPr lang="en-US" altLang="zh-CN" sz="1600" dirty="0">
                <a:latin typeface="Calibri" pitchFamily="34" charset="0"/>
              </a:rPr>
              <a:t>HS Code</a:t>
            </a:r>
            <a:r>
              <a:rPr lang="zh-CN" altLang="en-US" sz="1600" dirty="0">
                <a:latin typeface="Calibri" pitchFamily="34" charset="0"/>
              </a:rPr>
              <a:t>，按</a:t>
            </a:r>
            <a:r>
              <a:rPr lang="en-US" altLang="zh-CN" sz="1600" dirty="0">
                <a:latin typeface="Calibri" pitchFamily="34" charset="0"/>
              </a:rPr>
              <a:t>F3</a:t>
            </a:r>
            <a:r>
              <a:rPr lang="zh-CN" altLang="en-US" sz="1600" dirty="0">
                <a:latin typeface="Calibri" pitchFamily="34" charset="0"/>
              </a:rPr>
              <a:t>键自动匹配该</a:t>
            </a:r>
            <a:r>
              <a:rPr lang="en-US" altLang="zh-CN" sz="1600" dirty="0">
                <a:latin typeface="Calibri" pitchFamily="34" charset="0"/>
              </a:rPr>
              <a:t>HS Code</a:t>
            </a:r>
            <a:r>
              <a:rPr lang="zh-CN" altLang="en-US" sz="1600" dirty="0">
                <a:latin typeface="Calibri" pitchFamily="34" charset="0"/>
              </a:rPr>
              <a:t>对应的货物描述。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49450" y="1222362"/>
            <a:ext cx="7410450" cy="3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HS Code</a:t>
            </a:r>
            <a:r>
              <a:rPr lang="zh-CN" altLang="en-US" sz="2000" dirty="0">
                <a:latin typeface="Calibri" pitchFamily="34" charset="0"/>
              </a:rPr>
              <a:t>栏</a:t>
            </a:r>
            <a:r>
              <a:rPr lang="zh-CN" altLang="en-US" sz="1600" dirty="0">
                <a:latin typeface="Calibri" pitchFamily="34" charset="0"/>
              </a:rPr>
              <a:t>：数据由系统自动带出，不用手输。</a:t>
            </a:r>
            <a:endParaRPr lang="en-US" altLang="zh-CN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6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04975" y="1155684"/>
            <a:ext cx="7553325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右键 </a:t>
            </a:r>
            <a:r>
              <a:rPr lang="en-US" altLang="zh-CN" sz="2000" dirty="0">
                <a:latin typeface="Calibri" pitchFamily="34" charset="0"/>
              </a:rPr>
              <a:t>– </a:t>
            </a:r>
            <a:r>
              <a:rPr lang="zh-CN" altLang="en-US" sz="2000" dirty="0">
                <a:latin typeface="Calibri" pitchFamily="34" charset="0"/>
              </a:rPr>
              <a:t>新建货物，或者删除货物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098" name="Picture 2" descr="c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1790701"/>
            <a:ext cx="4373563" cy="355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790700"/>
            <a:ext cx="4398963" cy="35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Cargo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货物信息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3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04975" y="1155684"/>
            <a:ext cx="7553325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选中货物后右键，输入复制货物的数量对当前货物进行复制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122" name="Picture 2" descr="ca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3"/>
          <a:stretch/>
        </p:blipFill>
        <p:spPr bwMode="auto">
          <a:xfrm>
            <a:off x="1704975" y="1714501"/>
            <a:ext cx="3581400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a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16329" r="10592" b="12150"/>
          <a:stretch/>
        </p:blipFill>
        <p:spPr bwMode="auto">
          <a:xfrm>
            <a:off x="5364526" y="1714501"/>
            <a:ext cx="5208224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Cargo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货物信息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2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1" y="960396"/>
            <a:ext cx="8229601" cy="7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/>
              <a:t>选中货物右键复制到剪贴板，可以跨票将货物复制到其他的</a:t>
            </a:r>
            <a:r>
              <a:rPr lang="en-GB" sz="2000" dirty="0"/>
              <a:t>booking</a:t>
            </a:r>
            <a:r>
              <a:rPr lang="zh-CN" altLang="en-US" sz="2000" dirty="0"/>
              <a:t>中，在别的票中的</a:t>
            </a:r>
            <a:r>
              <a:rPr lang="en-US" altLang="zh-CN" sz="2000" dirty="0"/>
              <a:t>C</a:t>
            </a:r>
            <a:r>
              <a:rPr lang="en-GB" sz="2000" dirty="0" err="1"/>
              <a:t>argo</a:t>
            </a:r>
            <a:r>
              <a:rPr lang="zh-CN" altLang="en-US" sz="2000" dirty="0"/>
              <a:t>处右键选择黏贴将</a:t>
            </a:r>
            <a:r>
              <a:rPr lang="en-US" altLang="zh-CN" sz="2000" dirty="0"/>
              <a:t>C</a:t>
            </a:r>
            <a:r>
              <a:rPr lang="en-GB" sz="2000" dirty="0" err="1"/>
              <a:t>argo</a:t>
            </a:r>
            <a:r>
              <a:rPr lang="zh-CN" altLang="en-US" sz="2000" dirty="0"/>
              <a:t>信息跨票粘贴过来。</a:t>
            </a:r>
            <a:endParaRPr lang="en-US" sz="2000" dirty="0"/>
          </a:p>
        </p:txBody>
      </p:sp>
      <p:pic>
        <p:nvPicPr>
          <p:cNvPr id="6146" name="Picture 2" descr="c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876424"/>
            <a:ext cx="7531100" cy="45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Cargo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货物信息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7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73274" y="1049863"/>
            <a:ext cx="8328027" cy="44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/>
              <a:t>若在公司模板中已有该公司信息，可以在</a:t>
            </a:r>
            <a:r>
              <a:rPr lang="en-US" altLang="zh-CN" sz="1600" dirty="0"/>
              <a:t>Name</a:t>
            </a:r>
            <a:r>
              <a:rPr lang="zh-CN" altLang="en-US" sz="1600" dirty="0"/>
              <a:t>栏的下拉菜单中选择填充整个公司栏信息。</a:t>
            </a:r>
            <a:endParaRPr lang="en-US" sz="1600" dirty="0"/>
          </a:p>
        </p:txBody>
      </p:sp>
      <p:pic>
        <p:nvPicPr>
          <p:cNvPr id="7170" name="Picture 2" descr="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34356"/>
          <a:stretch/>
        </p:blipFill>
        <p:spPr bwMode="auto">
          <a:xfrm>
            <a:off x="1790699" y="2058456"/>
            <a:ext cx="8694051" cy="403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73274" y="1495426"/>
            <a:ext cx="8328027" cy="44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/>
              <a:t>注意：</a:t>
            </a:r>
            <a:r>
              <a:rPr lang="en-US" altLang="zh-CN" sz="1600" dirty="0"/>
              <a:t>Shipper</a:t>
            </a:r>
            <a:r>
              <a:rPr lang="zh-CN" altLang="en-US" sz="1600" dirty="0"/>
              <a:t>必须是直客或者有交通部认证资质的</a:t>
            </a:r>
            <a:r>
              <a:rPr lang="en-US" altLang="zh-CN" sz="1600" dirty="0"/>
              <a:t>NVOCC</a:t>
            </a:r>
            <a:r>
              <a:rPr lang="zh-CN" altLang="en-US" sz="1600" dirty="0"/>
              <a:t>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121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25698" y="1158870"/>
            <a:ext cx="6502402" cy="8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err="1">
                <a:latin typeface="Calibri" pitchFamily="34" charset="0"/>
              </a:rPr>
              <a:t>Cnee</a:t>
            </a:r>
            <a:r>
              <a:rPr lang="zh-CN" altLang="en-US" sz="1600" dirty="0">
                <a:latin typeface="Calibri" pitchFamily="34" charset="0"/>
              </a:rPr>
              <a:t>为</a:t>
            </a:r>
            <a:r>
              <a:rPr lang="en-US" altLang="zh-CN" sz="1600" dirty="0">
                <a:latin typeface="Calibri" pitchFamily="34" charset="0"/>
              </a:rPr>
              <a:t>To Order</a:t>
            </a:r>
            <a:r>
              <a:rPr lang="zh-CN" altLang="en-US" sz="1600" dirty="0">
                <a:latin typeface="Calibri" pitchFamily="34" charset="0"/>
              </a:rPr>
              <a:t>，在</a:t>
            </a:r>
            <a:r>
              <a:rPr lang="en-US" altLang="zh-CN" sz="1600" dirty="0">
                <a:latin typeface="Calibri" pitchFamily="34" charset="0"/>
              </a:rPr>
              <a:t>To Order Type</a:t>
            </a:r>
            <a:r>
              <a:rPr lang="zh-CN" altLang="en-US" sz="1600" dirty="0">
                <a:latin typeface="Calibri" pitchFamily="34" charset="0"/>
              </a:rPr>
              <a:t>栏中选出，并将</a:t>
            </a:r>
            <a:r>
              <a:rPr lang="en-US" altLang="zh-CN" sz="1600" dirty="0">
                <a:latin typeface="Calibri" pitchFamily="34" charset="0"/>
              </a:rPr>
              <a:t>Consignee</a:t>
            </a:r>
            <a:r>
              <a:rPr lang="zh-CN" altLang="en-US" sz="1600" dirty="0">
                <a:latin typeface="Calibri" pitchFamily="34" charset="0"/>
              </a:rPr>
              <a:t>的信息删除，否则不能保存。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435" r="27109" b="44530"/>
          <a:stretch/>
        </p:blipFill>
        <p:spPr bwMode="auto">
          <a:xfrm>
            <a:off x="2609850" y="1990722"/>
            <a:ext cx="6134101" cy="351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6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related training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999"/>
            <a:ext cx="11302409" cy="1372027"/>
          </a:xfrm>
        </p:spPr>
        <p:txBody>
          <a:bodyPr>
            <a:normAutofit/>
          </a:bodyPr>
          <a:lstStyle/>
          <a:p>
            <a:r>
              <a:rPr lang="zh-CN" altLang="en-US" dirty="0"/>
              <a:t>操作指南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GB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always refer to the latest version </a:t>
            </a:r>
            <a:r>
              <a:rPr lang="en-US" altLang="zh-CN" sz="2000" dirty="0">
                <a:solidFill>
                  <a:schemeClr val="tx1"/>
                </a:solidFill>
              </a:rPr>
              <a:t>published on LINDO Website: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http://web.lindomsc.com/search.aspx?CatIDX=-1&amp;txt=%E6%93%8D%E4%BD%9C%E6%8C%87%E5%8D%97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A4BE2-8F47-46CB-9220-65207A5F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25716"/>
            <a:ext cx="11540727" cy="33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9434" r="30313" b="35937"/>
          <a:stretch/>
        </p:blipFill>
        <p:spPr bwMode="auto">
          <a:xfrm>
            <a:off x="2790825" y="1771647"/>
            <a:ext cx="5715000" cy="43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12975" y="1139817"/>
            <a:ext cx="7385051" cy="6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err="1">
                <a:latin typeface="Calibri" pitchFamily="34" charset="0"/>
              </a:rPr>
              <a:t>Cnee</a:t>
            </a:r>
            <a:r>
              <a:rPr lang="zh-CN" altLang="en-US" sz="1600" dirty="0">
                <a:latin typeface="Calibri" pitchFamily="34" charset="0"/>
              </a:rPr>
              <a:t>为</a:t>
            </a:r>
            <a:r>
              <a:rPr lang="en-US" altLang="zh-CN" sz="1600" dirty="0">
                <a:latin typeface="Calibri" pitchFamily="34" charset="0"/>
              </a:rPr>
              <a:t>To Order Of XXX Company</a:t>
            </a:r>
            <a:r>
              <a:rPr lang="zh-CN" altLang="en-US" sz="1600" dirty="0">
                <a:latin typeface="Calibri" pitchFamily="34" charset="0"/>
              </a:rPr>
              <a:t>，在</a:t>
            </a:r>
            <a:r>
              <a:rPr lang="en-US" altLang="zh-CN" sz="1600" dirty="0">
                <a:latin typeface="Calibri" pitchFamily="34" charset="0"/>
              </a:rPr>
              <a:t>To Order Type</a:t>
            </a:r>
            <a:r>
              <a:rPr lang="zh-CN" altLang="en-US" sz="1600" dirty="0">
                <a:latin typeface="Calibri" pitchFamily="34" charset="0"/>
              </a:rPr>
              <a:t>中选出，并在</a:t>
            </a:r>
            <a:r>
              <a:rPr lang="en-US" altLang="zh-CN" sz="1600" dirty="0">
                <a:latin typeface="Calibri" pitchFamily="34" charset="0"/>
              </a:rPr>
              <a:t>Consignee</a:t>
            </a:r>
            <a:r>
              <a:rPr lang="zh-CN" altLang="en-US" sz="1600" dirty="0">
                <a:latin typeface="Calibri" pitchFamily="34" charset="0"/>
              </a:rPr>
              <a:t>栏位输入</a:t>
            </a:r>
            <a:r>
              <a:rPr lang="en-US" altLang="zh-CN" sz="1600" dirty="0">
                <a:latin typeface="Calibri" pitchFamily="34" charset="0"/>
              </a:rPr>
              <a:t>XXX Company </a:t>
            </a:r>
            <a:r>
              <a:rPr lang="zh-CN" altLang="en-US" sz="1600" dirty="0">
                <a:latin typeface="Calibri" pitchFamily="34" charset="0"/>
              </a:rPr>
              <a:t>及其他公司信息。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72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19434" r="71016" b="50390"/>
          <a:stretch/>
        </p:blipFill>
        <p:spPr bwMode="auto">
          <a:xfrm>
            <a:off x="2349500" y="2238375"/>
            <a:ext cx="2857501" cy="294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19824" r="42109" b="35156"/>
          <a:stretch/>
        </p:blipFill>
        <p:spPr bwMode="auto">
          <a:xfrm>
            <a:off x="5546725" y="1690688"/>
            <a:ext cx="4248151" cy="439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3775" y="1067856"/>
            <a:ext cx="6946901" cy="7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复制公司信息：</a:t>
            </a:r>
            <a:r>
              <a:rPr lang="zh-CN" altLang="en-US" sz="1600" dirty="0">
                <a:latin typeface="Calibri" pitchFamily="34" charset="0"/>
              </a:rPr>
              <a:t>如果</a:t>
            </a:r>
            <a:r>
              <a:rPr lang="en-US" altLang="zh-CN" sz="1600" dirty="0">
                <a:latin typeface="Calibri" pitchFamily="34" charset="0"/>
              </a:rPr>
              <a:t>Notify</a:t>
            </a:r>
            <a:r>
              <a:rPr lang="zh-CN" altLang="en-US" sz="1600" dirty="0">
                <a:latin typeface="Calibri" pitchFamily="34" charset="0"/>
              </a:rPr>
              <a:t>信息和</a:t>
            </a:r>
            <a:r>
              <a:rPr lang="en-US" altLang="zh-CN" sz="1600" dirty="0">
                <a:latin typeface="Calibri" pitchFamily="34" charset="0"/>
              </a:rPr>
              <a:t>Consignee</a:t>
            </a:r>
            <a:r>
              <a:rPr lang="zh-CN" altLang="en-US" sz="1600" dirty="0">
                <a:latin typeface="Calibri" pitchFamily="34" charset="0"/>
              </a:rPr>
              <a:t>一致，可以把 </a:t>
            </a:r>
            <a:r>
              <a:rPr lang="en-US" altLang="zh-CN" sz="1600" dirty="0">
                <a:latin typeface="Calibri" pitchFamily="34" charset="0"/>
              </a:rPr>
              <a:t>Notify</a:t>
            </a:r>
            <a:r>
              <a:rPr lang="zh-CN" altLang="en-US" sz="1600" dirty="0">
                <a:latin typeface="Calibri" pitchFamily="34" charset="0"/>
              </a:rPr>
              <a:t>删掉，用</a:t>
            </a:r>
            <a:r>
              <a:rPr lang="en-US" altLang="zh-CN" sz="1600" dirty="0">
                <a:latin typeface="Calibri" pitchFamily="34" charset="0"/>
              </a:rPr>
              <a:t>Copy Company As Notify1</a:t>
            </a:r>
            <a:r>
              <a:rPr lang="zh-CN" altLang="en-US" sz="1600" dirty="0">
                <a:latin typeface="Calibri" pitchFamily="34" charset="0"/>
              </a:rPr>
              <a:t>功能，将</a:t>
            </a:r>
            <a:r>
              <a:rPr lang="en-US" altLang="zh-CN" sz="1600" dirty="0">
                <a:latin typeface="Calibri" pitchFamily="34" charset="0"/>
              </a:rPr>
              <a:t>Consignee</a:t>
            </a:r>
            <a:r>
              <a:rPr lang="zh-CN" altLang="en-US" sz="1600" dirty="0">
                <a:latin typeface="Calibri" pitchFamily="34" charset="0"/>
              </a:rPr>
              <a:t>的信息完整复制到</a:t>
            </a:r>
            <a:r>
              <a:rPr lang="en-US" altLang="zh-CN" sz="1600" dirty="0">
                <a:latin typeface="Calibri" pitchFamily="34" charset="0"/>
              </a:rPr>
              <a:t>Notify1</a:t>
            </a:r>
            <a:r>
              <a:rPr lang="zh-CN" altLang="en-US" sz="1600" dirty="0">
                <a:latin typeface="Calibri" pitchFamily="34" charset="0"/>
              </a:rPr>
              <a:t>中。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0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9531" r="51875" b="38769"/>
          <a:stretch/>
        </p:blipFill>
        <p:spPr bwMode="auto">
          <a:xfrm>
            <a:off x="2876550" y="1938336"/>
            <a:ext cx="310515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3775" y="1067856"/>
            <a:ext cx="6565901" cy="76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添加新公司类型：</a:t>
            </a:r>
            <a:r>
              <a:rPr lang="zh-CN" altLang="en-US" sz="1600" dirty="0">
                <a:latin typeface="Calibri" pitchFamily="34" charset="0"/>
              </a:rPr>
              <a:t>比如第三地付费公司信息。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任意位置右键 </a:t>
            </a:r>
            <a:r>
              <a:rPr lang="en-US" altLang="zh-CN" sz="1600" dirty="0">
                <a:latin typeface="Calibri" pitchFamily="34" charset="0"/>
              </a:rPr>
              <a:t>- New Company – Elsewhere Inv. Com.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4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0" y="1679988"/>
            <a:ext cx="3059367" cy="31396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"/>
          <a:stretch/>
        </p:blipFill>
        <p:spPr>
          <a:xfrm>
            <a:off x="4176345" y="1697867"/>
            <a:ext cx="3152497" cy="31217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0700" y="1072091"/>
            <a:ext cx="8305800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Elsewhere Inv. Com. </a:t>
            </a:r>
            <a:r>
              <a:rPr lang="zh-CN" altLang="en-US" sz="2000" dirty="0">
                <a:latin typeface="Calibri" pitchFamily="34" charset="0"/>
              </a:rPr>
              <a:t>的填写方式</a:t>
            </a:r>
            <a:r>
              <a:rPr lang="zh-CN" altLang="en-US" sz="2000" dirty="0">
                <a:solidFill>
                  <a:srgbClr val="FF0000"/>
                </a:solidFill>
                <a:latin typeface="Calibri" pitchFamily="34" charset="0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</a:rPr>
              <a:t>MSC CODE</a:t>
            </a:r>
            <a:r>
              <a:rPr lang="zh-CN" altLang="en-US" sz="2000" dirty="0">
                <a:solidFill>
                  <a:srgbClr val="FF0000"/>
                </a:solidFill>
                <a:latin typeface="Calibri" pitchFamily="34" charset="0"/>
              </a:rPr>
              <a:t>栏必填）</a:t>
            </a:r>
            <a:endParaRPr lang="en-US" altLang="zh-CN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3" y="1533528"/>
            <a:ext cx="2343149" cy="15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方式</a:t>
            </a:r>
            <a:r>
              <a:rPr lang="en-US" altLang="zh-CN" sz="1600" dirty="0">
                <a:latin typeface="Calibri" pitchFamily="34" charset="0"/>
              </a:rPr>
              <a:t>1</a:t>
            </a:r>
            <a:r>
              <a:rPr lang="zh-CN" altLang="en-US" sz="1600" dirty="0">
                <a:latin typeface="Calibri" pitchFamily="34" charset="0"/>
              </a:rPr>
              <a:t>：</a:t>
            </a:r>
            <a:r>
              <a:rPr lang="zh-CN" altLang="en-US" sz="1600" dirty="0"/>
              <a:t>填写完整的付费公司信息（包括</a:t>
            </a:r>
            <a:r>
              <a:rPr lang="en-US" sz="1600" dirty="0"/>
              <a:t>company name, address, contact no. MSC Code</a:t>
            </a:r>
            <a:r>
              <a:rPr lang="zh-CN" altLang="en-US" sz="1600" dirty="0"/>
              <a:t>等）</a:t>
            </a:r>
            <a:endParaRPr lang="en-US" sz="1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0701" y="3208900"/>
            <a:ext cx="2343151" cy="16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方式</a:t>
            </a:r>
            <a:r>
              <a:rPr lang="en-US" altLang="zh-CN" sz="1600" dirty="0">
                <a:latin typeface="Calibri" pitchFamily="34" charset="0"/>
              </a:rPr>
              <a:t>2</a:t>
            </a:r>
            <a:r>
              <a:rPr lang="zh-CN" altLang="en-US" sz="1600" dirty="0">
                <a:latin typeface="Calibri" pitchFamily="34" charset="0"/>
              </a:rPr>
              <a:t>：</a:t>
            </a:r>
            <a:r>
              <a:rPr lang="zh-CN" altLang="en-US" sz="1600" dirty="0"/>
              <a:t>在</a:t>
            </a:r>
            <a:r>
              <a:rPr lang="en-US" sz="1600" dirty="0"/>
              <a:t>company name</a:t>
            </a:r>
            <a:r>
              <a:rPr lang="zh-CN" altLang="en-US" sz="1600" dirty="0"/>
              <a:t>栏位输入</a:t>
            </a:r>
            <a:r>
              <a:rPr lang="en-US" sz="1600" dirty="0"/>
              <a:t>3</a:t>
            </a:r>
            <a:r>
              <a:rPr lang="zh-CN" altLang="en-US" sz="1600" dirty="0"/>
              <a:t>个英文字母“</a:t>
            </a:r>
            <a:r>
              <a:rPr lang="en-US" sz="1600" dirty="0"/>
              <a:t>ANY</a:t>
            </a:r>
            <a:r>
              <a:rPr lang="zh-CN" altLang="en-US" sz="1600" dirty="0"/>
              <a:t>”，然后在</a:t>
            </a:r>
            <a:r>
              <a:rPr lang="en-US" sz="1600" dirty="0"/>
              <a:t>company code</a:t>
            </a:r>
            <a:r>
              <a:rPr lang="zh-CN" altLang="en-US" sz="1600" dirty="0"/>
              <a:t>栏位输入正确的</a:t>
            </a:r>
            <a:r>
              <a:rPr lang="en-US" sz="1600" dirty="0"/>
              <a:t>MSC Code</a:t>
            </a:r>
            <a:r>
              <a:rPr lang="zh-CN" altLang="en-US" sz="1600" dirty="0"/>
              <a:t>既可。</a:t>
            </a:r>
            <a:endParaRPr lang="en-US" sz="1600" dirty="0"/>
          </a:p>
          <a:p>
            <a:pPr marL="0" indent="0">
              <a:buNone/>
            </a:pP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48363" y="3211428"/>
            <a:ext cx="828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FF6600"/>
                </a:solidFill>
                <a:latin typeface="Calibri" pitchFamily="34" charset="0"/>
              </a:rPr>
              <a:t>方式</a:t>
            </a:r>
            <a:r>
              <a:rPr lang="en-US" altLang="zh-CN" sz="1600" dirty="0">
                <a:solidFill>
                  <a:srgbClr val="FF66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69270" y="3082731"/>
            <a:ext cx="828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FF6600"/>
                </a:solidFill>
                <a:latin typeface="Calibri" pitchFamily="34" charset="0"/>
              </a:rPr>
              <a:t>方式</a:t>
            </a:r>
            <a:r>
              <a:rPr lang="en-US" altLang="zh-CN" sz="1600" dirty="0">
                <a:solidFill>
                  <a:srgbClr val="FF6600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764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0701" y="1072091"/>
            <a:ext cx="5057775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Named Account</a:t>
            </a:r>
            <a:r>
              <a:rPr lang="zh-CN" altLang="en-US" sz="2000" dirty="0">
                <a:latin typeface="Calibri" pitchFamily="34" charset="0"/>
              </a:rPr>
              <a:t>的填写方式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0701" y="1765296"/>
            <a:ext cx="3279775" cy="9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新建</a:t>
            </a:r>
            <a:r>
              <a:rPr lang="en-US" altLang="zh-CN" sz="1600" dirty="0">
                <a:latin typeface="Calibri" pitchFamily="34" charset="0"/>
              </a:rPr>
              <a:t>Named Account</a:t>
            </a:r>
            <a:r>
              <a:rPr lang="zh-CN" altLang="en-US" sz="1600" dirty="0">
                <a:latin typeface="Calibri" pitchFamily="34" charset="0"/>
              </a:rPr>
              <a:t>的公司类型，在</a:t>
            </a:r>
            <a:r>
              <a:rPr lang="en-US" altLang="zh-CN" sz="1600" dirty="0">
                <a:latin typeface="Calibri" pitchFamily="34" charset="0"/>
              </a:rPr>
              <a:t>Name</a:t>
            </a:r>
            <a:r>
              <a:rPr lang="zh-CN" altLang="en-US" sz="1600" dirty="0">
                <a:latin typeface="Calibri" pitchFamily="34" charset="0"/>
              </a:rPr>
              <a:t>栏填上公司名。</a:t>
            </a: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856" r="32721" b="31543"/>
          <a:stretch/>
        </p:blipFill>
        <p:spPr bwMode="auto">
          <a:xfrm>
            <a:off x="5284787" y="1272114"/>
            <a:ext cx="5154614" cy="40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6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19726" r="36952" b="38184"/>
          <a:stretch/>
        </p:blipFill>
        <p:spPr bwMode="auto">
          <a:xfrm>
            <a:off x="5857875" y="1381126"/>
            <a:ext cx="4676774" cy="392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4" t="29004" r="30313" b="36328"/>
          <a:stretch/>
        </p:blipFill>
        <p:spPr bwMode="auto">
          <a:xfrm>
            <a:off x="5943600" y="2495009"/>
            <a:ext cx="3590926" cy="338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0700" y="1294856"/>
            <a:ext cx="4152900" cy="21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1. USA/Puerto Rico</a:t>
            </a:r>
            <a:r>
              <a:rPr lang="zh-CN" altLang="en-US" sz="1600" dirty="0">
                <a:latin typeface="Calibri" pitchFamily="34" charset="0"/>
              </a:rPr>
              <a:t>客户自发</a:t>
            </a:r>
            <a:r>
              <a:rPr lang="en-US" altLang="zh-CN" sz="1600" dirty="0">
                <a:latin typeface="Calibri" pitchFamily="34" charset="0"/>
              </a:rPr>
              <a:t>AMS</a:t>
            </a:r>
            <a:r>
              <a:rPr lang="zh-CN" altLang="en-US" sz="1600" dirty="0">
                <a:latin typeface="Calibri" pitchFamily="34" charset="0"/>
              </a:rPr>
              <a:t>：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1</a:t>
            </a:r>
            <a:r>
              <a:rPr lang="zh-CN" altLang="en-US" sz="1600" dirty="0">
                <a:latin typeface="Calibri" pitchFamily="34" charset="0"/>
              </a:rPr>
              <a:t>）在</a:t>
            </a:r>
            <a:r>
              <a:rPr lang="en-US" altLang="zh-CN" sz="1600" dirty="0">
                <a:latin typeface="Calibri" pitchFamily="34" charset="0"/>
              </a:rPr>
              <a:t>AMS SEND TO US/CA/PUERTO RICO CUSTOMS BY NVOCC</a:t>
            </a:r>
            <a:r>
              <a:rPr lang="zh-CN" altLang="en-US" sz="1600" dirty="0">
                <a:latin typeface="Calibri" pitchFamily="34" charset="0"/>
              </a:rPr>
              <a:t>一栏打勾。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2</a:t>
            </a:r>
            <a:r>
              <a:rPr lang="zh-CN" altLang="en-US" sz="1600" dirty="0">
                <a:latin typeface="Calibri" pitchFamily="34" charset="0"/>
              </a:rPr>
              <a:t>）在</a:t>
            </a:r>
            <a:r>
              <a:rPr lang="en-US" altLang="zh-CN" sz="1600" dirty="0">
                <a:latin typeface="Calibri" pitchFamily="34" charset="0"/>
              </a:rPr>
              <a:t>Company Type</a:t>
            </a:r>
            <a:r>
              <a:rPr lang="zh-CN" altLang="en-US" sz="1600" dirty="0">
                <a:latin typeface="Calibri" pitchFamily="34" charset="0"/>
              </a:rPr>
              <a:t>下方的空白处右键</a:t>
            </a:r>
            <a:r>
              <a:rPr lang="en-US" altLang="zh-CN" sz="1600" dirty="0">
                <a:latin typeface="Calibri" pitchFamily="34" charset="0"/>
              </a:rPr>
              <a:t>-New Company-</a:t>
            </a:r>
            <a:r>
              <a:rPr lang="zh-CN" altLang="en-US" sz="1600" dirty="0">
                <a:latin typeface="Calibri" pitchFamily="34" charset="0"/>
              </a:rPr>
              <a:t>选</a:t>
            </a:r>
            <a:r>
              <a:rPr lang="en-US" altLang="zh-CN" sz="1600" dirty="0">
                <a:latin typeface="Calibri" pitchFamily="34" charset="0"/>
              </a:rPr>
              <a:t>NVOCC</a:t>
            </a:r>
            <a:r>
              <a:rPr lang="zh-CN" altLang="en-US" sz="1600" dirty="0">
                <a:latin typeface="Calibri" pitchFamily="34" charset="0"/>
              </a:rPr>
              <a:t>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3</a:t>
            </a:r>
            <a:r>
              <a:rPr lang="zh-CN" altLang="en-US" sz="1600" dirty="0">
                <a:latin typeface="Calibri" pitchFamily="34" charset="0"/>
              </a:rPr>
              <a:t>）在</a:t>
            </a:r>
            <a:r>
              <a:rPr lang="en-US" altLang="zh-CN" sz="1600" dirty="0">
                <a:latin typeface="Calibri" pitchFamily="34" charset="0"/>
              </a:rPr>
              <a:t>Name</a:t>
            </a:r>
            <a:r>
              <a:rPr lang="zh-CN" altLang="en-US" sz="1600" dirty="0">
                <a:latin typeface="Calibri" pitchFamily="34" charset="0"/>
              </a:rPr>
              <a:t>处填上完整的</a:t>
            </a:r>
            <a:r>
              <a:rPr lang="en-US" altLang="zh-CN" sz="1600" dirty="0">
                <a:latin typeface="Calibri" pitchFamily="34" charset="0"/>
              </a:rPr>
              <a:t>AMS Filing Party</a:t>
            </a:r>
            <a:r>
              <a:rPr lang="zh-CN" altLang="en-US" sz="1600" dirty="0">
                <a:latin typeface="Calibri" pitchFamily="34" charset="0"/>
              </a:rPr>
              <a:t>或者填“</a:t>
            </a:r>
            <a:r>
              <a:rPr lang="en-US" altLang="zh-CN" sz="1600" dirty="0">
                <a:latin typeface="Calibri" pitchFamily="34" charset="0"/>
              </a:rPr>
              <a:t>ANY</a:t>
            </a:r>
            <a:r>
              <a:rPr lang="zh-CN" altLang="en-US" sz="1600" dirty="0">
                <a:latin typeface="Calibri" pitchFamily="34" charset="0"/>
              </a:rPr>
              <a:t>”，在</a:t>
            </a:r>
            <a:r>
              <a:rPr lang="en-US" altLang="zh-CN" sz="1600" dirty="0">
                <a:latin typeface="Calibri" pitchFamily="34" charset="0"/>
              </a:rPr>
              <a:t>Company Code</a:t>
            </a:r>
            <a:r>
              <a:rPr lang="zh-CN" altLang="en-US" sz="1600" dirty="0">
                <a:latin typeface="Calibri" pitchFamily="34" charset="0"/>
              </a:rPr>
              <a:t>处填</a:t>
            </a:r>
            <a:r>
              <a:rPr lang="en-US" altLang="zh-CN" sz="1600" dirty="0">
                <a:latin typeface="Calibri" pitchFamily="34" charset="0"/>
              </a:rPr>
              <a:t>4</a:t>
            </a:r>
            <a:r>
              <a:rPr lang="zh-CN" altLang="en-US" sz="1600" dirty="0">
                <a:latin typeface="Calibri" pitchFamily="34" charset="0"/>
              </a:rPr>
              <a:t>位的</a:t>
            </a:r>
            <a:r>
              <a:rPr lang="en-US" altLang="zh-CN" sz="1600" dirty="0">
                <a:latin typeface="Calibri" pitchFamily="34" charset="0"/>
              </a:rPr>
              <a:t>SCAC Code</a:t>
            </a:r>
            <a:r>
              <a:rPr lang="zh-CN" altLang="en-US" sz="1600" dirty="0">
                <a:latin typeface="Calibri" pitchFamily="34" charset="0"/>
              </a:rPr>
              <a:t>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Company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公司信息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0700" y="957791"/>
            <a:ext cx="8305800" cy="4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</a:rPr>
              <a:t>USA/Puerto Rico/Canada/Mexico Filing Party</a:t>
            </a:r>
            <a:r>
              <a:rPr lang="zh-CN" altLang="en-US" sz="2000" dirty="0">
                <a:latin typeface="Calibri" pitchFamily="34" charset="0"/>
              </a:rPr>
              <a:t>的填写方式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0700" y="3471861"/>
            <a:ext cx="3900490" cy="13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2. Canada/Mexico</a:t>
            </a:r>
            <a:r>
              <a:rPr lang="zh-CN" altLang="en-US" sz="1600" dirty="0">
                <a:latin typeface="Calibri" pitchFamily="34" charset="0"/>
              </a:rPr>
              <a:t>客户自发</a:t>
            </a:r>
            <a:r>
              <a:rPr lang="en-US" altLang="zh-CN" sz="1600" dirty="0">
                <a:latin typeface="Calibri" pitchFamily="34" charset="0"/>
              </a:rPr>
              <a:t>ACI</a:t>
            </a:r>
            <a:r>
              <a:rPr lang="zh-CN" altLang="en-US" sz="1600" dirty="0">
                <a:latin typeface="Calibri" pitchFamily="34" charset="0"/>
              </a:rPr>
              <a:t>或</a:t>
            </a:r>
            <a:r>
              <a:rPr lang="en-US" altLang="zh-CN" sz="1600" dirty="0">
                <a:latin typeface="Calibri" pitchFamily="34" charset="0"/>
              </a:rPr>
              <a:t>AMS</a:t>
            </a:r>
            <a:r>
              <a:rPr lang="zh-CN" altLang="en-US" sz="1600" dirty="0">
                <a:latin typeface="Calibri" pitchFamily="34" charset="0"/>
              </a:rPr>
              <a:t>：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在</a:t>
            </a:r>
            <a:r>
              <a:rPr lang="en-US" altLang="zh-CN" sz="1600" dirty="0">
                <a:latin typeface="Calibri" pitchFamily="34" charset="0"/>
              </a:rPr>
              <a:t>AMS SEND TO US/CA/PUERTO RICO CUSTOMS BY NVOCC</a:t>
            </a:r>
            <a:r>
              <a:rPr lang="zh-CN" altLang="en-US" sz="1600" dirty="0">
                <a:latin typeface="Calibri" pitchFamily="34" charset="0"/>
              </a:rPr>
              <a:t>一栏打勾。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除了定在美国线的船上，需要提供</a:t>
            </a:r>
            <a:r>
              <a:rPr lang="en-US" altLang="zh-CN" sz="1600" dirty="0">
                <a:latin typeface="Calibri" pitchFamily="34" charset="0"/>
              </a:rPr>
              <a:t>NVOCC-SCAC Code</a:t>
            </a:r>
            <a:r>
              <a:rPr lang="zh-CN" altLang="en-US" sz="1600" dirty="0">
                <a:latin typeface="Calibri" pitchFamily="34" charset="0"/>
              </a:rPr>
              <a:t>信息，其他不需要。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0700" y="4854552"/>
            <a:ext cx="4152900" cy="145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3. USA/Puerto Rico/Canada/Mexico</a:t>
            </a:r>
            <a:r>
              <a:rPr lang="zh-CN" altLang="en-US" sz="1600" dirty="0">
                <a:latin typeface="Calibri" pitchFamily="34" charset="0"/>
              </a:rPr>
              <a:t>要求船公司代发</a:t>
            </a:r>
            <a:r>
              <a:rPr lang="en-US" altLang="zh-CN" sz="1600" dirty="0">
                <a:latin typeface="Calibri" pitchFamily="34" charset="0"/>
              </a:rPr>
              <a:t>AMS</a:t>
            </a:r>
            <a:r>
              <a:rPr lang="zh-CN" altLang="en-US" sz="1600" dirty="0">
                <a:latin typeface="Calibri" pitchFamily="34" charset="0"/>
              </a:rPr>
              <a:t>或</a:t>
            </a:r>
            <a:r>
              <a:rPr lang="en-US" altLang="zh-CN" sz="1600" dirty="0">
                <a:latin typeface="Calibri" pitchFamily="34" charset="0"/>
              </a:rPr>
              <a:t>ACI</a:t>
            </a:r>
            <a:r>
              <a:rPr lang="zh-CN" altLang="en-US" sz="1600" dirty="0">
                <a:latin typeface="Calibri" pitchFamily="34" charset="0"/>
              </a:rPr>
              <a:t>：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AMS SEND TO US/CA/PUERTO RICO CUSTOMS BY NVOCC</a:t>
            </a:r>
            <a:r>
              <a:rPr lang="zh-CN" altLang="en-US" sz="1600" dirty="0">
                <a:latin typeface="Calibri" pitchFamily="34" charset="0"/>
              </a:rPr>
              <a:t>一栏不打勾，我司默认船公司代发，不再需要客户在品名栏标注。</a:t>
            </a:r>
            <a:endParaRPr lang="en-US" altLang="zh-CN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16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49317" r="74299" b="44921"/>
          <a:stretch/>
        </p:blipFill>
        <p:spPr bwMode="auto">
          <a:xfrm>
            <a:off x="4786311" y="177800"/>
            <a:ext cx="466725" cy="56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5487" y="1065211"/>
            <a:ext cx="7167563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保存成功：</a:t>
            </a:r>
            <a:r>
              <a:rPr lang="zh-CN" altLang="en-US" sz="1600" dirty="0">
                <a:latin typeface="Calibri" pitchFamily="34" charset="0"/>
              </a:rPr>
              <a:t>收到</a:t>
            </a:r>
            <a:r>
              <a:rPr lang="en-US" sz="1600" dirty="0">
                <a:latin typeface="Calibri" pitchFamily="34" charset="0"/>
              </a:rPr>
              <a:t>Successfully saved! </a:t>
            </a:r>
            <a:r>
              <a:rPr lang="zh-CN" altLang="en-US" sz="1600" dirty="0">
                <a:latin typeface="Calibri" pitchFamily="34" charset="0"/>
              </a:rPr>
              <a:t>的提示，及看到</a:t>
            </a:r>
            <a:r>
              <a:rPr lang="en-US" altLang="zh-CN" sz="1600" dirty="0">
                <a:latin typeface="Calibri" pitchFamily="34" charset="0"/>
              </a:rPr>
              <a:t>OK</a:t>
            </a:r>
            <a:r>
              <a:rPr lang="zh-CN" altLang="en-US" sz="1600" dirty="0">
                <a:latin typeface="Calibri" pitchFamily="34" charset="0"/>
              </a:rPr>
              <a:t>字样。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170" name="Picture 2" descr="s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t="21459" r="29288" b="37787"/>
          <a:stretch/>
        </p:blipFill>
        <p:spPr bwMode="auto">
          <a:xfrm>
            <a:off x="2076451" y="1560512"/>
            <a:ext cx="4314825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valid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" b="67294"/>
          <a:stretch/>
        </p:blipFill>
        <p:spPr bwMode="auto">
          <a:xfrm>
            <a:off x="2076450" y="4171947"/>
            <a:ext cx="8263362" cy="187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EDI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保存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2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lidatio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449585"/>
            <a:ext cx="2989263" cy="112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43500" y="1042193"/>
            <a:ext cx="5295900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Calibri" pitchFamily="34" charset="0"/>
              </a:rPr>
              <a:t>保存失败：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6149" name="Picture 5" descr="validation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7"/>
          <a:stretch/>
        </p:blipFill>
        <p:spPr bwMode="auto">
          <a:xfrm>
            <a:off x="1945144" y="4098926"/>
            <a:ext cx="8627607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10175" y="2290484"/>
            <a:ext cx="5295900" cy="142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9933"/>
                </a:solidFill>
                <a:latin typeface="Calibri" pitchFamily="34" charset="0"/>
              </a:rPr>
              <a:t>Warning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zh-CN" altLang="en-US" sz="2000" dirty="0">
                <a:latin typeface="Calibri" pitchFamily="34" charset="0"/>
              </a:rPr>
              <a:t>表示警告信息：</a:t>
            </a:r>
            <a:endParaRPr lang="en-US" altLang="zh-CN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不会影响数据的正常递交，但可能会因提示中的原因而</a:t>
            </a:r>
            <a:r>
              <a:rPr lang="en-US" altLang="zh-CN" sz="1600" dirty="0">
                <a:latin typeface="Calibri" pitchFamily="34" charset="0"/>
              </a:rPr>
              <a:t>pending booking</a:t>
            </a:r>
            <a:r>
              <a:rPr lang="zh-CN" altLang="en-US" sz="1600" dirty="0">
                <a:latin typeface="Calibri" pitchFamily="34" charset="0"/>
              </a:rPr>
              <a:t>。因而用户可以按提示在数据递交前就做相应修改。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10176" y="1449586"/>
            <a:ext cx="5229225" cy="7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Error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zh-CN" altLang="en-US" sz="2000" dirty="0">
                <a:latin typeface="Calibri" pitchFamily="34" charset="0"/>
              </a:rPr>
              <a:t>表示错误信息：</a:t>
            </a:r>
            <a:endParaRPr lang="en-US" altLang="zh-CN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必须按提示做更正，否则数据将无法递交。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822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EDI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保存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8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0"/>
            <a:ext cx="7820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EDI </a:t>
            </a:r>
            <a:r>
              <a:rPr lang="en-GB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Export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导出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65221" y="965994"/>
            <a:ext cx="6134099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方式</a:t>
            </a:r>
            <a:r>
              <a:rPr lang="en-US" altLang="zh-CN" sz="1600" dirty="0">
                <a:latin typeface="Calibri" pitchFamily="34" charset="0"/>
              </a:rPr>
              <a:t>1</a:t>
            </a:r>
            <a:r>
              <a:rPr lang="zh-CN" altLang="en-US" sz="1600" dirty="0">
                <a:latin typeface="Calibri" pitchFamily="34" charset="0"/>
              </a:rPr>
              <a:t>：点击</a:t>
            </a: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图标 </a:t>
            </a:r>
            <a:r>
              <a:rPr lang="en-US" altLang="zh-CN" sz="1600" dirty="0">
                <a:latin typeface="Calibri" pitchFamily="34" charset="0"/>
              </a:rPr>
              <a:t>– Export SO – </a:t>
            </a:r>
            <a:r>
              <a:rPr lang="zh-CN" altLang="en-US" sz="1600" dirty="0">
                <a:latin typeface="Calibri" pitchFamily="34" charset="0"/>
              </a:rPr>
              <a:t>输入查找信息 </a:t>
            </a:r>
            <a:r>
              <a:rPr lang="en-US" altLang="zh-CN" sz="1600" dirty="0">
                <a:latin typeface="Calibri" pitchFamily="34" charset="0"/>
              </a:rPr>
              <a:t>– </a:t>
            </a:r>
            <a:r>
              <a:rPr lang="zh-CN" altLang="en-US" sz="1600" dirty="0">
                <a:latin typeface="Calibri" pitchFamily="34" charset="0"/>
              </a:rPr>
              <a:t>按</a:t>
            </a:r>
            <a:r>
              <a:rPr lang="en-US" altLang="zh-CN" sz="1600" dirty="0">
                <a:latin typeface="Calibri" pitchFamily="34" charset="0"/>
              </a:rPr>
              <a:t>Search</a:t>
            </a:r>
            <a:r>
              <a:rPr lang="zh-CN" altLang="en-US" sz="1600" dirty="0">
                <a:latin typeface="Calibri" pitchFamily="34" charset="0"/>
              </a:rPr>
              <a:t>键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5664" r="57890" b="76367"/>
          <a:stretch/>
        </p:blipFill>
        <p:spPr bwMode="auto">
          <a:xfrm>
            <a:off x="1603208" y="3143251"/>
            <a:ext cx="1724025" cy="158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4844" r="21171" b="44140"/>
          <a:stretch/>
        </p:blipFill>
        <p:spPr bwMode="auto">
          <a:xfrm>
            <a:off x="3415776" y="2547240"/>
            <a:ext cx="7067549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170070" y="1271553"/>
            <a:ext cx="7208297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在搜索出的记录中选取要发送</a:t>
            </a: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报文的</a:t>
            </a:r>
            <a:r>
              <a:rPr lang="en-US" altLang="zh-CN" sz="1600" dirty="0">
                <a:latin typeface="Calibri" pitchFamily="34" charset="0"/>
              </a:rPr>
              <a:t>SO</a:t>
            </a:r>
            <a:r>
              <a:rPr lang="zh-CN" altLang="en-US" sz="1600" dirty="0">
                <a:latin typeface="Calibri" pitchFamily="34" charset="0"/>
              </a:rPr>
              <a:t>（支持批量发送）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170069" y="1547901"/>
            <a:ext cx="4484330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右键点击</a:t>
            </a:r>
            <a:r>
              <a:rPr lang="en-US" altLang="zh-CN" sz="1600" dirty="0">
                <a:latin typeface="Calibri" pitchFamily="34" charset="0"/>
              </a:rPr>
              <a:t>Export - EDI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65219" y="1943984"/>
            <a:ext cx="7134224" cy="39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方式</a:t>
            </a:r>
            <a:r>
              <a:rPr lang="en-US" altLang="zh-CN" sz="1600" dirty="0">
                <a:latin typeface="Calibri" pitchFamily="34" charset="0"/>
              </a:rPr>
              <a:t>2</a:t>
            </a:r>
            <a:r>
              <a:rPr lang="zh-CN" altLang="en-US" sz="1600" dirty="0">
                <a:latin typeface="Calibri" pitchFamily="34" charset="0"/>
              </a:rPr>
              <a:t>：在打开的</a:t>
            </a:r>
            <a:r>
              <a:rPr lang="en-US" altLang="zh-CN" sz="1600" dirty="0">
                <a:latin typeface="Calibri" pitchFamily="34" charset="0"/>
              </a:rPr>
              <a:t>Booking</a:t>
            </a:r>
            <a:r>
              <a:rPr lang="zh-CN" altLang="en-US" sz="1600" dirty="0">
                <a:latin typeface="Calibri" pitchFamily="34" charset="0"/>
              </a:rPr>
              <a:t>处右键 </a:t>
            </a:r>
            <a:r>
              <a:rPr lang="en-US" altLang="zh-CN" sz="1600" dirty="0">
                <a:latin typeface="Calibri" pitchFamily="34" charset="0"/>
              </a:rPr>
              <a:t>– Export EDI – Export SO</a:t>
            </a:r>
          </a:p>
        </p:txBody>
      </p:sp>
    </p:spTree>
    <p:extLst>
      <p:ext uri="{BB962C8B-B14F-4D97-AF65-F5344CB8AC3E}">
        <p14:creationId xmlns:p14="http://schemas.microsoft.com/office/powerpoint/2010/main" val="262986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0"/>
            <a:ext cx="7820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Send EDI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发送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03370" y="1155397"/>
            <a:ext cx="6507330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将</a:t>
            </a:r>
            <a:r>
              <a:rPr lang="en-US" altLang="zh-CN" sz="1600" dirty="0">
                <a:latin typeface="Calibri" pitchFamily="34" charset="0"/>
              </a:rPr>
              <a:t>SO</a:t>
            </a:r>
            <a:r>
              <a:rPr lang="zh-CN" altLang="en-US" sz="1600" dirty="0">
                <a:latin typeface="Calibri" pitchFamily="34" charset="0"/>
              </a:rPr>
              <a:t>的</a:t>
            </a:r>
            <a:r>
              <a:rPr lang="en-US" altLang="zh-CN" sz="1600" dirty="0">
                <a:latin typeface="Calibri" pitchFamily="34" charset="0"/>
              </a:rPr>
              <a:t>EDI zip</a:t>
            </a:r>
            <a:r>
              <a:rPr lang="zh-CN" altLang="en-US" sz="1600" dirty="0">
                <a:latin typeface="Calibri" pitchFamily="34" charset="0"/>
              </a:rPr>
              <a:t>文件作为附件发送至</a:t>
            </a:r>
            <a:r>
              <a:rPr lang="en-US" altLang="zh-CN" sz="1600" dirty="0">
                <a:latin typeface="Calibri" pitchFamily="34" charset="0"/>
              </a:rPr>
              <a:t>MH8 EDI Center</a:t>
            </a:r>
            <a:r>
              <a:rPr lang="zh-CN" altLang="en-US" sz="1600" dirty="0">
                <a:latin typeface="Calibri" pitchFamily="34" charset="0"/>
              </a:rPr>
              <a:t>：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82578" y="1464261"/>
            <a:ext cx="6134099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</a:rPr>
              <a:t>CN177-nprc.mh8edi@msc.com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2577" y="1984944"/>
            <a:ext cx="6507330" cy="3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文件发送后请务必确认是否有成功发送的回执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92" y="2814491"/>
            <a:ext cx="6302286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PREMANIFEST SUBMISSION ON LINDO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515"/>
            <a:ext cx="11302409" cy="530493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b="1" dirty="0"/>
              <a:t>HOW TO SUBMIT PREMANIFEST:</a:t>
            </a:r>
          </a:p>
          <a:p>
            <a:pPr marL="514350" lvl="0" indent="-514350">
              <a:lnSpc>
                <a:spcPct val="120000"/>
              </a:lnSpc>
              <a:buAutoNum type="arabicPeriod"/>
            </a:pPr>
            <a:r>
              <a:rPr lang="en-US" sz="2400" dirty="0"/>
              <a:t>Sign the contract with LINDO and get user name &amp; password for access permission.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dirty="0"/>
              <a:t>LINDO premanifest website: </a:t>
            </a:r>
            <a:r>
              <a:rPr lang="en-US" sz="24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http://180.168.67.22:8180/newlogin/</a:t>
            </a:r>
            <a:endParaRPr lang="en-US" sz="2400" u="sng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dirty="0"/>
              <a:t>Download “</a:t>
            </a:r>
            <a:r>
              <a:rPr lang="zh-CN" altLang="en-US" sz="2400" dirty="0"/>
              <a:t>操作指南</a:t>
            </a:r>
            <a:r>
              <a:rPr lang="en-US" sz="2400" dirty="0"/>
              <a:t>” for your perusal.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endParaRPr lang="en-US" sz="2400" dirty="0"/>
          </a:p>
          <a:p>
            <a:pPr marL="457200" lvl="0" indent="-457200">
              <a:lnSpc>
                <a:spcPct val="120000"/>
              </a:lnSpc>
              <a:buAutoNum type="arabicPeriod"/>
            </a:pPr>
            <a:endParaRPr lang="en-US" sz="2400" dirty="0"/>
          </a:p>
          <a:p>
            <a:pPr marL="457200" lvl="0" indent="-457200">
              <a:lnSpc>
                <a:spcPct val="120000"/>
              </a:lnSpc>
              <a:buAutoNum type="arabicPeriod"/>
            </a:pPr>
            <a:endParaRPr lang="en-US" sz="2400" dirty="0"/>
          </a:p>
          <a:p>
            <a:pPr marL="457200" lvl="0" indent="-457200">
              <a:lnSpc>
                <a:spcPct val="120000"/>
              </a:lnSpc>
              <a:buAutoNum type="arabicPeriod"/>
            </a:pPr>
            <a:endParaRPr lang="en-US" sz="2400" dirty="0"/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dirty="0"/>
              <a:t>In case any premanifest issues, please contact </a:t>
            </a:r>
            <a:r>
              <a:rPr lang="zh-CN" altLang="en-US" sz="2400" dirty="0"/>
              <a:t>联东业务部</a:t>
            </a:r>
            <a:endParaRPr lang="en-US" altLang="zh-CN" sz="2400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sz="2400" dirty="0"/>
              <a:t>Tel: 021-</a:t>
            </a:r>
            <a:r>
              <a:rPr lang="en-US" sz="2400" dirty="0"/>
              <a:t>61041064/61041085/61041086</a:t>
            </a:r>
          </a:p>
          <a:p>
            <a:pPr marL="0" indent="0">
              <a:buNone/>
            </a:pPr>
            <a:r>
              <a:rPr lang="en-US" sz="2400" dirty="0"/>
              <a:t>Email: </a:t>
            </a:r>
            <a:r>
              <a:rPr lang="en-US" sz="2400" u="sng" dirty="0">
                <a:hlinkClick r:id="rId3"/>
              </a:rPr>
              <a:t>export@lindomsc.com</a:t>
            </a:r>
            <a:endParaRPr lang="en-US" sz="2400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D4B20-D3C2-4DC6-86DC-E7EFEDF2E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22646" r="11290" b="53835"/>
          <a:stretch/>
        </p:blipFill>
        <p:spPr>
          <a:xfrm>
            <a:off x="457200" y="3311013"/>
            <a:ext cx="10084451" cy="17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6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9369" y="957357"/>
            <a:ext cx="6507330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出现</a:t>
            </a:r>
            <a:r>
              <a:rPr lang="en-US" altLang="zh-CN" sz="1600" dirty="0">
                <a:solidFill>
                  <a:srgbClr val="00B050"/>
                </a:solidFill>
                <a:latin typeface="Calibri" pitchFamily="34" charset="0"/>
              </a:rPr>
              <a:t>OK</a:t>
            </a:r>
            <a:r>
              <a:rPr lang="zh-CN" altLang="en-US" sz="1600" dirty="0">
                <a:latin typeface="Calibri" pitchFamily="34" charset="0"/>
              </a:rPr>
              <a:t>回执表示</a:t>
            </a: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发送成功：</a:t>
            </a:r>
            <a:r>
              <a:rPr lang="en-US" altLang="zh-CN" sz="1600" dirty="0">
                <a:latin typeface="Calibri" pitchFamily="34" charset="0"/>
              </a:rPr>
              <a:t>OK,</a:t>
            </a:r>
            <a:r>
              <a:rPr lang="zh-CN" altLang="en-US" sz="1600" dirty="0">
                <a:latin typeface="Calibri" pitchFamily="34" charset="0"/>
              </a:rPr>
              <a:t>等待下一步的操作</a:t>
            </a: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 b="34179"/>
          <a:stretch/>
        </p:blipFill>
        <p:spPr bwMode="auto">
          <a:xfrm>
            <a:off x="2319370" y="2533651"/>
            <a:ext cx="7473549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19369" y="1275254"/>
            <a:ext cx="7239878" cy="63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出现</a:t>
            </a:r>
            <a:r>
              <a:rPr lang="en-GB" sz="1600" dirty="0">
                <a:solidFill>
                  <a:srgbClr val="FDAA03"/>
                </a:solidFill>
                <a:latin typeface="Calibri" pitchFamily="34" charset="0"/>
              </a:rPr>
              <a:t>Warning</a:t>
            </a:r>
            <a:r>
              <a:rPr lang="zh-CN" altLang="en-US" sz="1600" dirty="0">
                <a:latin typeface="Calibri" pitchFamily="34" charset="0"/>
              </a:rPr>
              <a:t>表示该</a:t>
            </a:r>
            <a:r>
              <a:rPr lang="en-US" altLang="zh-CN" sz="1600" dirty="0">
                <a:latin typeface="Calibri" pitchFamily="34" charset="0"/>
              </a:rPr>
              <a:t>SO</a:t>
            </a:r>
            <a:r>
              <a:rPr lang="zh-CN" altLang="en-US" sz="1600" dirty="0">
                <a:latin typeface="Calibri" pitchFamily="34" charset="0"/>
              </a:rPr>
              <a:t>可能会因提示中的原因而被</a:t>
            </a:r>
            <a:r>
              <a:rPr lang="en-US" altLang="zh-CN" sz="1600" dirty="0">
                <a:latin typeface="Calibri" pitchFamily="34" charset="0"/>
              </a:rPr>
              <a:t>pending </a:t>
            </a:r>
            <a:r>
              <a:rPr lang="zh-CN" altLang="en-US" sz="1600" dirty="0">
                <a:latin typeface="Calibri" pitchFamily="34" charset="0"/>
              </a:rPr>
              <a:t>。如有需要，请发相关邮件联系我司。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19369" y="1896270"/>
            <a:ext cx="7325942" cy="6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itchFamily="34" charset="0"/>
              </a:rPr>
              <a:t>出现</a:t>
            </a: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Error</a:t>
            </a:r>
            <a:r>
              <a:rPr lang="en-GB" sz="1600" dirty="0">
                <a:latin typeface="Calibri" pitchFamily="34" charset="0"/>
              </a:rPr>
              <a:t> </a:t>
            </a:r>
            <a:r>
              <a:rPr lang="zh-CN" altLang="en-US" sz="1600" dirty="0">
                <a:latin typeface="Calibri" pitchFamily="34" charset="0"/>
              </a:rPr>
              <a:t>回执表示</a:t>
            </a: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发送失败，请根据提示原因修改</a:t>
            </a:r>
            <a:r>
              <a:rPr lang="en-US" altLang="zh-CN" sz="1600" dirty="0">
                <a:latin typeface="Calibri" pitchFamily="34" charset="0"/>
              </a:rPr>
              <a:t>SO</a:t>
            </a:r>
            <a:r>
              <a:rPr lang="zh-CN" altLang="en-US" sz="1600" dirty="0">
                <a:latin typeface="Calibri" pitchFamily="34" charset="0"/>
              </a:rPr>
              <a:t>信息再次发送，直至收到</a:t>
            </a:r>
            <a:r>
              <a:rPr lang="en-US" altLang="zh-CN" sz="1600" dirty="0">
                <a:latin typeface="Calibri" pitchFamily="34" charset="0"/>
              </a:rPr>
              <a:t>OK</a:t>
            </a:r>
            <a:r>
              <a:rPr lang="zh-CN" altLang="en-US" sz="1600" dirty="0">
                <a:latin typeface="Calibri" pitchFamily="34" charset="0"/>
              </a:rPr>
              <a:t>回执。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0700" y="177800"/>
            <a:ext cx="7820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Send EDI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发送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1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Info Center 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信息查找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38376" y="1038222"/>
            <a:ext cx="410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根据查询条件查询你所需的结果。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38376" y="1371596"/>
            <a:ext cx="6467475" cy="5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注意：</a:t>
            </a:r>
            <a:r>
              <a:rPr lang="en-US" sz="1600" dirty="0">
                <a:latin typeface="Calibri" pitchFamily="34" charset="0"/>
              </a:rPr>
              <a:t>Booking</a:t>
            </a:r>
            <a:r>
              <a:rPr lang="zh-CN" altLang="en-US" sz="1600" dirty="0">
                <a:latin typeface="Calibri" pitchFamily="34" charset="0"/>
              </a:rPr>
              <a:t>条件不为空，则系统会忽略其他查询条件只查询该</a:t>
            </a:r>
            <a:r>
              <a:rPr lang="en-US" sz="1600" dirty="0">
                <a:latin typeface="Calibri" pitchFamily="34" charset="0"/>
              </a:rPr>
              <a:t>Booking</a:t>
            </a:r>
            <a:r>
              <a:rPr lang="zh-CN" altLang="en-US" sz="1600" dirty="0">
                <a:latin typeface="Calibri" pitchFamily="34" charset="0"/>
              </a:rPr>
              <a:t>号，同时</a:t>
            </a:r>
            <a:r>
              <a:rPr lang="en-US" sz="1600" dirty="0">
                <a:latin typeface="Calibri" pitchFamily="34" charset="0"/>
              </a:rPr>
              <a:t>Booking</a:t>
            </a:r>
            <a:r>
              <a:rPr lang="zh-CN" altLang="en-US" sz="1600" dirty="0">
                <a:latin typeface="Calibri" pitchFamily="34" charset="0"/>
              </a:rPr>
              <a:t>支持模糊查询。</a:t>
            </a: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4551" r="22187" b="37793"/>
          <a:stretch/>
        </p:blipFill>
        <p:spPr bwMode="auto">
          <a:xfrm>
            <a:off x="2343151" y="1962151"/>
            <a:ext cx="6696075" cy="445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34063" y="5261506"/>
            <a:ext cx="3362325" cy="8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根据查询结果，选中一票后单击或者双击查询结果即可打开。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453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SO/SI Roll Over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功能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09876" y="1038222"/>
            <a:ext cx="682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右键 </a:t>
            </a:r>
            <a:r>
              <a:rPr lang="en-US" sz="1600" dirty="0">
                <a:latin typeface="Calibri" pitchFamily="34" charset="0"/>
              </a:rPr>
              <a:t>- SO/SI </a:t>
            </a:r>
            <a:r>
              <a:rPr lang="en-US" altLang="zh-CN" sz="1600" dirty="0">
                <a:latin typeface="Calibri" pitchFamily="34" charset="0"/>
              </a:rPr>
              <a:t>Roll Over</a:t>
            </a:r>
            <a:r>
              <a:rPr lang="zh-CN" altLang="en-US" sz="1600" dirty="0">
                <a:latin typeface="Calibri" pitchFamily="34" charset="0"/>
              </a:rPr>
              <a:t>转船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9875" y="1414456"/>
            <a:ext cx="7232638" cy="3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在目的地处，选择想要转到的船名、航次、航线后单击</a:t>
            </a:r>
            <a:r>
              <a:rPr lang="en-US" sz="1600" dirty="0">
                <a:latin typeface="Calibri" pitchFamily="34" charset="0"/>
              </a:rPr>
              <a:t>“OK”</a:t>
            </a:r>
            <a:r>
              <a:rPr lang="zh-CN" altLang="en-US" sz="1600" dirty="0">
                <a:latin typeface="Calibri" pitchFamily="34" charset="0"/>
              </a:rPr>
              <a:t>即可。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62134"/>
            <a:ext cx="611505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6550" y="2619376"/>
            <a:ext cx="2216151" cy="15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由于在进行转船操作时，是可以多条记录操作的，请务必选择相同的船名和航次，否则将会发生错误。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61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0118" r="3672" b="33789"/>
          <a:stretch/>
        </p:blipFill>
        <p:spPr bwMode="auto">
          <a:xfrm>
            <a:off x="3340100" y="1028701"/>
            <a:ext cx="7327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MHKH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数据同步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5859" r="57813" b="76465"/>
          <a:stretch/>
        </p:blipFill>
        <p:spPr bwMode="auto">
          <a:xfrm>
            <a:off x="1644650" y="1834515"/>
            <a:ext cx="1524000" cy="137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48225" y="2581276"/>
            <a:ext cx="5657851" cy="31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alibri" pitchFamily="34" charset="0"/>
              </a:rPr>
              <a:t>MHKH</a:t>
            </a:r>
            <a:r>
              <a:rPr lang="zh-CN" altLang="en-US" sz="1600" dirty="0">
                <a:latin typeface="Calibri" pitchFamily="34" charset="0"/>
              </a:rPr>
              <a:t>类型说明：</a:t>
            </a:r>
            <a:endParaRPr lang="en-US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itchFamily="34" charset="0"/>
              </a:rPr>
              <a:t>1. Location</a:t>
            </a:r>
            <a:r>
              <a:rPr lang="en-US" sz="1600" dirty="0">
                <a:latin typeface="Calibri" pitchFamily="34" charset="0"/>
              </a:rPr>
              <a:t>/Port: </a:t>
            </a:r>
            <a:r>
              <a:rPr lang="zh-CN" altLang="en-US" sz="1600" dirty="0">
                <a:latin typeface="Calibri" pitchFamily="34" charset="0"/>
              </a:rPr>
              <a:t>查询地点和港口，条件不能为空。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itchFamily="34" charset="0"/>
              </a:rPr>
              <a:t>2. </a:t>
            </a:r>
            <a:r>
              <a:rPr lang="en-US" sz="1600" dirty="0">
                <a:latin typeface="Calibri" pitchFamily="34" charset="0"/>
              </a:rPr>
              <a:t>Codes: </a:t>
            </a:r>
            <a:r>
              <a:rPr lang="zh-CN" altLang="en-US" sz="1600" dirty="0">
                <a:latin typeface="Calibri" pitchFamily="34" charset="0"/>
              </a:rPr>
              <a:t>同步程序中</a:t>
            </a:r>
            <a:r>
              <a:rPr lang="en-US" altLang="zh-CN" sz="1600" dirty="0">
                <a:latin typeface="Calibri" pitchFamily="34" charset="0"/>
              </a:rPr>
              <a:t>Code</a:t>
            </a:r>
            <a:r>
              <a:rPr lang="zh-CN" altLang="en-US" sz="1600" dirty="0">
                <a:latin typeface="Calibri" pitchFamily="34" charset="0"/>
              </a:rPr>
              <a:t>和规则，不需要输入查询条件。</a:t>
            </a:r>
            <a:endParaRPr lang="en-US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itchFamily="34" charset="0"/>
              </a:rPr>
              <a:t>3. </a:t>
            </a:r>
            <a:r>
              <a:rPr lang="en-US" sz="1600" dirty="0" err="1">
                <a:latin typeface="Calibri" pitchFamily="34" charset="0"/>
              </a:rPr>
              <a:t>HSCode</a:t>
            </a:r>
            <a:r>
              <a:rPr lang="en-US" sz="1600" dirty="0">
                <a:latin typeface="Calibri" pitchFamily="34" charset="0"/>
              </a:rPr>
              <a:t>/Commodity: </a:t>
            </a:r>
            <a:r>
              <a:rPr lang="zh-CN" altLang="en-US" sz="1600" dirty="0">
                <a:latin typeface="Calibri" pitchFamily="34" charset="0"/>
              </a:rPr>
              <a:t>同步所有品名，查询条件分别为</a:t>
            </a:r>
            <a:r>
              <a:rPr lang="en-US" altLang="zh-CN" sz="1600" dirty="0" err="1">
                <a:latin typeface="Calibri" pitchFamily="34" charset="0"/>
              </a:rPr>
              <a:t>HSCode</a:t>
            </a:r>
            <a:r>
              <a:rPr lang="zh-CN" altLang="en-US" sz="1600" dirty="0">
                <a:latin typeface="Calibri" pitchFamily="34" charset="0"/>
              </a:rPr>
              <a:t>和品名（可模糊查询），不能为空。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itchFamily="34" charset="0"/>
              </a:rPr>
              <a:t>4. </a:t>
            </a:r>
            <a:r>
              <a:rPr lang="en-US" sz="1600" dirty="0" err="1">
                <a:latin typeface="Calibri" pitchFamily="34" charset="0"/>
              </a:rPr>
              <a:t>Dchemical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zh-CN" altLang="en-US" sz="1600" dirty="0">
                <a:latin typeface="Calibri" pitchFamily="34" charset="0"/>
              </a:rPr>
              <a:t>同步危险品数据，不需要输入查询条件。</a:t>
            </a:r>
            <a:endParaRPr lang="en-US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itchFamily="34" charset="0"/>
              </a:rPr>
              <a:t>5. Vessel/Voyage: </a:t>
            </a:r>
            <a:r>
              <a:rPr lang="zh-CN" altLang="en-US" sz="1600" dirty="0">
                <a:latin typeface="Calibri" pitchFamily="34" charset="0"/>
              </a:rPr>
              <a:t>同步船名航次，查询</a:t>
            </a:r>
            <a:r>
              <a:rPr lang="zh-CN" altLang="en-US" sz="1600" dirty="0"/>
              <a:t>条件为船名（可模糊查询），不能为空。</a:t>
            </a:r>
            <a:endParaRPr lang="en-US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itchFamily="34" charset="0"/>
              </a:rPr>
              <a:t>6. Company: </a:t>
            </a:r>
            <a:r>
              <a:rPr lang="zh-CN" altLang="en-US" sz="1600" dirty="0">
                <a:latin typeface="Calibri" pitchFamily="34" charset="0"/>
              </a:rPr>
              <a:t>同步公司数据，只支持用</a:t>
            </a:r>
            <a:r>
              <a:rPr lang="en-US" altLang="zh-CN" sz="1600" dirty="0">
                <a:latin typeface="Calibri" pitchFamily="34" charset="0"/>
              </a:rPr>
              <a:t>code</a:t>
            </a:r>
            <a:r>
              <a:rPr lang="zh-CN" altLang="en-US" sz="1600" dirty="0">
                <a:latin typeface="Calibri" pitchFamily="34" charset="0"/>
              </a:rPr>
              <a:t>查询，而不能用</a:t>
            </a:r>
            <a:r>
              <a:rPr lang="en-US" altLang="zh-CN" sz="1600" dirty="0">
                <a:latin typeface="Calibri" pitchFamily="34" charset="0"/>
              </a:rPr>
              <a:t>name</a:t>
            </a:r>
            <a:r>
              <a:rPr lang="zh-CN" altLang="en-US" sz="1600" dirty="0">
                <a:latin typeface="Calibri" pitchFamily="34" charset="0"/>
              </a:rPr>
              <a:t>进行模糊查询，以防公司信息外泄。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0572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MHKH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数据同步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85874"/>
            <a:ext cx="7194550" cy="47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57775" y="2976362"/>
            <a:ext cx="5514975" cy="215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Calibri" pitchFamily="34" charset="0"/>
              </a:rPr>
              <a:t>步骤：</a:t>
            </a:r>
            <a:endParaRPr lang="en-US" altLang="zh-CN" sz="16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zh-CN" altLang="en-US" sz="1600" dirty="0">
                <a:latin typeface="Calibri" pitchFamily="34" charset="0"/>
              </a:rPr>
              <a:t>选择需要的</a:t>
            </a:r>
            <a:r>
              <a:rPr lang="en-GB" sz="1600" dirty="0">
                <a:latin typeface="Calibri" pitchFamily="34" charset="0"/>
              </a:rPr>
              <a:t>MHKH</a:t>
            </a:r>
            <a:r>
              <a:rPr lang="zh-CN" altLang="en-US" sz="1600" dirty="0">
                <a:latin typeface="Calibri" pitchFamily="34" charset="0"/>
              </a:rPr>
              <a:t>类型后</a:t>
            </a:r>
            <a:endParaRPr lang="en-US" altLang="zh-CN" sz="16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zh-CN" altLang="en-US" sz="1600" dirty="0">
                <a:latin typeface="Calibri" pitchFamily="34" charset="0"/>
              </a:rPr>
              <a:t>单击</a:t>
            </a:r>
            <a:r>
              <a:rPr lang="en-GB" sz="1600" dirty="0">
                <a:latin typeface="Calibri" pitchFamily="34" charset="0"/>
              </a:rPr>
              <a:t>“</a:t>
            </a:r>
            <a:r>
              <a:rPr lang="en-US" altLang="zh-CN" sz="1600" dirty="0">
                <a:latin typeface="Calibri" pitchFamily="34" charset="0"/>
              </a:rPr>
              <a:t>Generate/</a:t>
            </a:r>
            <a:r>
              <a:rPr lang="zh-CN" altLang="en-US" sz="1600" dirty="0">
                <a:latin typeface="Calibri" pitchFamily="34" charset="0"/>
              </a:rPr>
              <a:t>生成</a:t>
            </a:r>
            <a:r>
              <a:rPr lang="en-GB" sz="1600" dirty="0">
                <a:latin typeface="Calibri" pitchFamily="34" charset="0"/>
              </a:rPr>
              <a:t>”</a:t>
            </a:r>
            <a:r>
              <a:rPr lang="zh-CN" altLang="en-US" sz="1600" dirty="0">
                <a:latin typeface="Calibri" pitchFamily="34" charset="0"/>
              </a:rPr>
              <a:t>按钮</a:t>
            </a:r>
            <a:endParaRPr lang="en-US" altLang="zh-CN" sz="16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zh-CN" altLang="en-US" sz="1600" dirty="0">
                <a:latin typeface="Calibri" pitchFamily="34" charset="0"/>
              </a:rPr>
              <a:t>将生成的</a:t>
            </a:r>
            <a:r>
              <a:rPr lang="en-GB" sz="1600" dirty="0">
                <a:latin typeface="Calibri" pitchFamily="34" charset="0"/>
              </a:rPr>
              <a:t>zip</a:t>
            </a:r>
            <a:r>
              <a:rPr lang="zh-CN" altLang="en-US" sz="1600" dirty="0">
                <a:latin typeface="Calibri" pitchFamily="34" charset="0"/>
              </a:rPr>
              <a:t>文件发至  </a:t>
            </a:r>
            <a:r>
              <a:rPr lang="en-GB" sz="1600">
                <a:latin typeface="Calibri" pitchFamily="34" charset="0"/>
                <a:hlinkClick r:id="rId3"/>
              </a:rPr>
              <a:t>CN177-nprc.mh8edi@msc.com</a:t>
            </a:r>
            <a:endParaRPr lang="en-GB" sz="16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zh-CN" altLang="en-US" sz="1600" dirty="0">
                <a:latin typeface="Calibri" pitchFamily="34" charset="0"/>
              </a:rPr>
              <a:t>收到</a:t>
            </a:r>
            <a:r>
              <a:rPr lang="en-US" altLang="zh-CN" sz="1600" dirty="0">
                <a:latin typeface="Calibri" pitchFamily="34" charset="0"/>
              </a:rPr>
              <a:t>MSC MH8 Center</a:t>
            </a:r>
            <a:r>
              <a:rPr lang="zh-CN" altLang="en-US" sz="1600" dirty="0">
                <a:latin typeface="Calibri" pitchFamily="34" charset="0"/>
              </a:rPr>
              <a:t>的回执</a:t>
            </a:r>
            <a:endParaRPr lang="en-US" altLang="zh-CN" sz="16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zh-CN" altLang="en-US" sz="1600" dirty="0">
                <a:latin typeface="Calibri" pitchFamily="34" charset="0"/>
              </a:rPr>
              <a:t>将回执中的</a:t>
            </a:r>
            <a:r>
              <a:rPr lang="en-US" altLang="zh-CN" sz="1600" dirty="0">
                <a:latin typeface="Calibri" pitchFamily="34" charset="0"/>
              </a:rPr>
              <a:t>zip</a:t>
            </a:r>
            <a:r>
              <a:rPr lang="zh-CN" altLang="en-US" sz="1600" dirty="0">
                <a:latin typeface="Calibri" pitchFamily="34" charset="0"/>
              </a:rPr>
              <a:t>附件另存到电脑的某个文件夹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180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41400"/>
            <a:ext cx="8191501" cy="54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E090-DFA7-4BCA-89A1-E80E901A9DE4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0700" y="177801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MH8 – MHKH</a:t>
            </a:r>
            <a:r>
              <a:rPr lang="zh-CN" altLang="en-US" sz="2400" cap="all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数据同步</a:t>
            </a:r>
            <a:endParaRPr lang="en-US" altLang="zh-CN" sz="2400" cap="all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33850" y="4138412"/>
            <a:ext cx="5514975" cy="12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6.    </a:t>
            </a:r>
            <a:r>
              <a:rPr lang="zh-CN" altLang="en-US" sz="1600" dirty="0">
                <a:latin typeface="Calibri" pitchFamily="34" charset="0"/>
              </a:rPr>
              <a:t>将电脑里的该文件拖动到</a:t>
            </a:r>
            <a:r>
              <a:rPr lang="en-US" altLang="zh-CN" sz="1600" dirty="0">
                <a:latin typeface="Calibri" pitchFamily="34" charset="0"/>
              </a:rPr>
              <a:t>MH8</a:t>
            </a:r>
            <a:r>
              <a:rPr lang="zh-CN" altLang="en-US" sz="1600" dirty="0">
                <a:latin typeface="Calibri" pitchFamily="34" charset="0"/>
              </a:rPr>
              <a:t>的</a:t>
            </a:r>
            <a:r>
              <a:rPr lang="en-US" altLang="zh-CN" sz="1600" dirty="0">
                <a:latin typeface="Calibri" pitchFamily="34" charset="0"/>
              </a:rPr>
              <a:t>EDI</a:t>
            </a:r>
            <a:r>
              <a:rPr lang="zh-CN" altLang="en-US" sz="1600" dirty="0">
                <a:latin typeface="Calibri" pitchFamily="34" charset="0"/>
              </a:rPr>
              <a:t>图标上面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7.    </a:t>
            </a:r>
            <a:r>
              <a:rPr lang="zh-CN" altLang="en-US" sz="1600" dirty="0">
                <a:latin typeface="Calibri" pitchFamily="34" charset="0"/>
              </a:rPr>
              <a:t>导入数据库，并收到导入成功的回执</a:t>
            </a:r>
            <a:endParaRPr lang="en-US" altLang="zh-CN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Calibri" pitchFamily="34" charset="0"/>
              </a:rPr>
              <a:t>8.    </a:t>
            </a:r>
            <a:r>
              <a:rPr lang="zh-CN" altLang="en-US" sz="1600" dirty="0">
                <a:latin typeface="Calibri" pitchFamily="34" charset="0"/>
              </a:rPr>
              <a:t>重启</a:t>
            </a:r>
            <a:r>
              <a:rPr lang="en-US" altLang="zh-CN" sz="1600" dirty="0">
                <a:latin typeface="Calibri" pitchFamily="34" charset="0"/>
              </a:rPr>
              <a:t>MH8</a:t>
            </a:r>
            <a:r>
              <a:rPr lang="zh-CN" altLang="en-US" sz="1600" dirty="0">
                <a:latin typeface="Calibri" pitchFamily="34" charset="0"/>
              </a:rPr>
              <a:t>即完成数据库更新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36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bi-annual </a:t>
            </a:r>
            <a:r>
              <a:rPr lang="en-GB" dirty="0"/>
              <a:t>BOOKING AGENT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02" y="1400135"/>
            <a:ext cx="10963196" cy="512260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20000"/>
              </a:lnSpc>
              <a:buAutoNum type="arabicPeriod"/>
            </a:pPr>
            <a:r>
              <a:rPr lang="en-US" b="1" dirty="0"/>
              <a:t>Evaluation Frequency: </a:t>
            </a:r>
            <a:r>
              <a:rPr lang="en-US" sz="2400" b="1" dirty="0"/>
              <a:t>twice a year, usually on JUNE and DECEMBER</a:t>
            </a:r>
          </a:p>
          <a:p>
            <a:pPr marL="514350" lvl="0" indent="-514350">
              <a:lnSpc>
                <a:spcPct val="120000"/>
              </a:lnSpc>
              <a:buAutoNum type="arabicPeriod"/>
            </a:pPr>
            <a:endParaRPr lang="en-US" sz="2400" b="1" dirty="0"/>
          </a:p>
          <a:p>
            <a:pPr marL="514350" lvl="0" indent="-514350">
              <a:lnSpc>
                <a:spcPct val="120000"/>
              </a:lnSpc>
              <a:buAutoNum type="arabicPeriod"/>
            </a:pPr>
            <a:r>
              <a:rPr lang="en-US" b="1" dirty="0"/>
              <a:t>Evaluation Items and Criteria</a:t>
            </a:r>
          </a:p>
          <a:p>
            <a:pPr marL="514350" lvl="0" indent="-514350">
              <a:lnSpc>
                <a:spcPct val="120000"/>
              </a:lnSpc>
              <a:buAutoNum type="arabicPeriod"/>
            </a:pPr>
            <a:endParaRPr lang="en-US" b="1" dirty="0"/>
          </a:p>
          <a:p>
            <a:pPr marL="514350" lvl="0" indent="-514350">
              <a:lnSpc>
                <a:spcPct val="120000"/>
              </a:lnSpc>
              <a:buAutoNum type="arabicPeriod"/>
            </a:pPr>
            <a:endParaRPr lang="en-US" b="1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Reminder: In case of poor performance according to the evaluation result, a warning letter will be sent to you with the request of action plan. And after </a:t>
            </a:r>
            <a:r>
              <a:rPr lang="en-US" sz="2400" b="1" dirty="0">
                <a:solidFill>
                  <a:srgbClr val="FF0000"/>
                </a:solidFill>
              </a:rPr>
              <a:t>consecutive two warning letters without any foreseen improvement, we will consider to terminate your contract.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FA5A5C-F144-4364-97EB-DC623B5F8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75186"/>
              </p:ext>
            </p:extLst>
          </p:nvPr>
        </p:nvGraphicFramePr>
        <p:xfrm>
          <a:off x="1312609" y="324397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showAsIcon="1" r:id="rId3" imgW="914400" imgH="792360" progId="Excel.Sheet.8">
                  <p:embed/>
                </p:oleObj>
              </mc:Choice>
              <mc:Fallback>
                <p:oleObj name="Worksheet" showAsIcon="1" r:id="rId3" imgW="914400" imgH="792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609" y="324397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6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38" y="2348880"/>
            <a:ext cx="11103040" cy="2160240"/>
          </a:xfrm>
        </p:spPr>
        <p:txBody>
          <a:bodyPr/>
          <a:lstStyle/>
          <a:p>
            <a:pPr algn="ctr"/>
            <a:r>
              <a:rPr lang="en-GB" dirty="0"/>
              <a:t>MH8 so operation manual</a:t>
            </a:r>
          </a:p>
        </p:txBody>
      </p:sp>
    </p:spTree>
    <p:extLst>
      <p:ext uri="{BB962C8B-B14F-4D97-AF65-F5344CB8AC3E}">
        <p14:creationId xmlns:p14="http://schemas.microsoft.com/office/powerpoint/2010/main" val="112451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Mh8 system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44" y="1400133"/>
            <a:ext cx="10771353" cy="5122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>
                <a:ea typeface="SimHei" pitchFamily="49" charset="-122"/>
                <a:cs typeface="Verdana" pitchFamily="34" charset="0"/>
              </a:rPr>
              <a:t>操作系统配置要求：</a:t>
            </a:r>
            <a:endParaRPr lang="en-US" altLang="zh-CN" dirty="0">
              <a:ea typeface="SimHei" pitchFamily="49" charset="-122"/>
              <a:cs typeface="Verdana" pitchFamily="34" charset="0"/>
            </a:endParaRPr>
          </a:p>
          <a:p>
            <a:pPr lvl="0"/>
            <a:r>
              <a:rPr lang="en-US" sz="2400" dirty="0">
                <a:ea typeface="Verdana" pitchFamily="34" charset="0"/>
                <a:cs typeface="Verdana" pitchFamily="34" charset="0"/>
              </a:rPr>
              <a:t>Windows XP SP3</a:t>
            </a:r>
            <a:r>
              <a:rPr lang="zh-CN" altLang="en-US" sz="2400" dirty="0">
                <a:cs typeface="Verdana" pitchFamily="34" charset="0"/>
              </a:rPr>
              <a:t>或以上版本（推荐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win7</a:t>
            </a:r>
            <a:r>
              <a:rPr lang="zh-CN" altLang="en-US" sz="2400" dirty="0">
                <a:cs typeface="Verdana" pitchFamily="34" charset="0"/>
              </a:rPr>
              <a:t>或以上版本）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r>
              <a:rPr lang="zh-CN" altLang="en-US" sz="2400" dirty="0">
                <a:cs typeface="Verdana" pitchFamily="34" charset="0"/>
              </a:rPr>
              <a:t>安装</a:t>
            </a:r>
            <a:r>
              <a:rPr lang="en-US" sz="2400" dirty="0" err="1">
                <a:ea typeface="Verdana" pitchFamily="34" charset="0"/>
                <a:cs typeface="Verdana" pitchFamily="34" charset="0"/>
              </a:rPr>
              <a:t>.Net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Framework 4.0</a:t>
            </a:r>
            <a:r>
              <a:rPr lang="zh-CN" altLang="en-US" sz="2400" dirty="0">
                <a:cs typeface="Verdana" pitchFamily="34" charset="0"/>
              </a:rPr>
              <a:t>及以上版本</a:t>
            </a:r>
            <a:endParaRPr lang="en-US" altLang="zh-CN" sz="2400" dirty="0">
              <a:cs typeface="Verdana" pitchFamily="34" charset="0"/>
            </a:endParaRPr>
          </a:p>
          <a:p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zh-CN" altLang="en-US" dirty="0">
                <a:ea typeface="SimHei" pitchFamily="49" charset="-122"/>
                <a:cs typeface="Verdana" pitchFamily="34" charset="0"/>
              </a:rPr>
              <a:t>服务器端配置要求：</a:t>
            </a:r>
            <a:endParaRPr lang="en-US" dirty="0">
              <a:ea typeface="SimHei" pitchFamily="49" charset="-122"/>
              <a:cs typeface="Verdana" pitchFamily="34" charset="0"/>
            </a:endParaRPr>
          </a:p>
          <a:p>
            <a:pPr lvl="0"/>
            <a:r>
              <a:rPr lang="en-US" sz="2400" dirty="0">
                <a:ea typeface="Verdana" pitchFamily="34" charset="0"/>
                <a:cs typeface="Verdana" pitchFamily="34" charset="0"/>
              </a:rPr>
              <a:t>Windows server 2003</a:t>
            </a:r>
            <a:r>
              <a:rPr lang="zh-CN" altLang="en-US" sz="2400" dirty="0">
                <a:ea typeface="SimHei" pitchFamily="49" charset="-122"/>
                <a:cs typeface="Verdana" pitchFamily="34" charset="0"/>
              </a:rPr>
              <a:t>或以上版本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400" dirty="0">
                <a:ea typeface="Verdana" pitchFamily="34" charset="0"/>
                <a:cs typeface="Verdana" pitchFamily="34" charset="0"/>
              </a:rPr>
              <a:t>SQL Server 2008 R2 </a:t>
            </a:r>
            <a:r>
              <a:rPr lang="zh-CN" altLang="en-US" sz="2400" dirty="0">
                <a:ea typeface="SimHei" pitchFamily="49" charset="-122"/>
                <a:cs typeface="Verdana" pitchFamily="34" charset="0"/>
              </a:rPr>
              <a:t>或以上版本</a:t>
            </a:r>
            <a:endParaRPr lang="en-US" altLang="zh-CN" sz="2400" dirty="0">
              <a:ea typeface="SimHei" pitchFamily="49" charset="-122"/>
              <a:cs typeface="Verdana" pitchFamily="34" charset="0"/>
            </a:endParaRPr>
          </a:p>
          <a:p>
            <a:pPr marL="0" lvl="0" indent="0">
              <a:buNone/>
            </a:pPr>
            <a:endParaRPr lang="en-US" altLang="zh-CN" sz="2400" dirty="0">
              <a:ea typeface="SimHei" pitchFamily="49" charset="-122"/>
              <a:cs typeface="Verdana" pitchFamily="34" charset="0"/>
            </a:endParaRPr>
          </a:p>
          <a:p>
            <a:pPr marL="0" indent="0">
              <a:buNone/>
            </a:pPr>
            <a:r>
              <a:rPr lang="en-US" altLang="zh-CN" dirty="0">
                <a:ea typeface="SimHei" pitchFamily="49" charset="-122"/>
                <a:cs typeface="Verdana" pitchFamily="34" charset="0"/>
              </a:rPr>
              <a:t>MH8</a:t>
            </a:r>
            <a:r>
              <a:rPr lang="zh-CN" altLang="en-US" dirty="0">
                <a:ea typeface="SimHei" pitchFamily="49" charset="-122"/>
                <a:cs typeface="Verdana" pitchFamily="34" charset="0"/>
              </a:rPr>
              <a:t>系统下载地址</a:t>
            </a:r>
            <a:r>
              <a:rPr lang="en-US" altLang="zh-CN" dirty="0">
                <a:ea typeface="SimHei" pitchFamily="49" charset="-122"/>
                <a:cs typeface="Verdana" pitchFamily="34" charset="0"/>
              </a:rPr>
              <a:t>:  </a:t>
            </a:r>
            <a:r>
              <a:rPr lang="en-US" sz="2400" u="sng" dirty="0">
                <a:solidFill>
                  <a:srgbClr val="FF0000"/>
                </a:solidFill>
                <a:hlinkClick r:id="rId2"/>
              </a:rPr>
              <a:t>https://pan.baidu.com/s/1baaBL0?errno=0&amp;errmsg=Auth%20Login%20Sucess&amp;&amp;bduss=&amp;ssnerror=0&amp;traceid=#list/path=%2FMH8%20%E5%8F%91%E5%B8%83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ea typeface="SimHei" pitchFamily="49" charset="-122"/>
              </a:rPr>
              <a:t>系统安装有任何问题，请联系我司</a:t>
            </a:r>
            <a:r>
              <a:rPr lang="en-US" altLang="zh-CN" dirty="0">
                <a:ea typeface="SimHei" pitchFamily="49" charset="-122"/>
              </a:rPr>
              <a:t>IT</a:t>
            </a:r>
            <a:r>
              <a:rPr lang="zh-CN" altLang="en-US" dirty="0">
                <a:ea typeface="SimHei" pitchFamily="49" charset="-122"/>
              </a:rPr>
              <a:t>部：</a:t>
            </a:r>
            <a:endParaRPr lang="en-US" altLang="zh-CN" dirty="0">
              <a:ea typeface="SimHei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ea typeface="SimHei" pitchFamily="49" charset="-122"/>
              </a:rPr>
              <a:t>Sam Zuo</a:t>
            </a:r>
          </a:p>
          <a:p>
            <a:pPr marL="0" indent="0">
              <a:buNone/>
            </a:pPr>
            <a:r>
              <a:rPr lang="en-US" altLang="zh-CN" dirty="0">
                <a:ea typeface="SimHei" pitchFamily="49" charset="-122"/>
                <a:hlinkClick r:id="rId3"/>
              </a:rPr>
              <a:t>sam.zuo@msc.com</a:t>
            </a:r>
            <a:endParaRPr lang="en-US" altLang="zh-CN" dirty="0">
              <a:ea typeface="SimHei" pitchFamily="49" charset="-122"/>
            </a:endParaRPr>
          </a:p>
          <a:p>
            <a:pPr marL="0" indent="0">
              <a:buNone/>
            </a:pPr>
            <a:endParaRPr lang="en-US" altLang="zh-CN" dirty="0">
              <a:ea typeface="SimHei" pitchFamily="49" charset="-122"/>
            </a:endParaRPr>
          </a:p>
          <a:p>
            <a:pPr marL="0" indent="0">
              <a:buNone/>
            </a:pPr>
            <a:endParaRPr lang="en-US" dirty="0">
              <a:ea typeface="SimHei" pitchFamily="49" charset="-122"/>
            </a:endParaRPr>
          </a:p>
          <a:p>
            <a:pPr marL="0" indent="0">
              <a:buNone/>
            </a:pPr>
            <a:endParaRPr lang="en-US" dirty="0">
              <a:ea typeface="SimHei" pitchFamily="49" charset="-122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Mh8 login </a:t>
            </a:r>
            <a:r>
              <a:rPr lang="zh-CN" altLang="en-US" b="1" dirty="0"/>
              <a:t>系统登录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09" y="2132626"/>
            <a:ext cx="4664916" cy="2592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ea typeface="SimHei" pitchFamily="49" charset="-122"/>
                <a:cs typeface="Verdana" pitchFamily="34" charset="0"/>
              </a:rPr>
              <a:t>User Name:</a:t>
            </a:r>
            <a:r>
              <a:rPr lang="zh-CN" altLang="en-US" b="1" dirty="0">
                <a:ea typeface="SimHei" pitchFamily="49" charset="-122"/>
                <a:cs typeface="Verdana" pitchFamily="34" charset="0"/>
              </a:rPr>
              <a:t> </a:t>
            </a:r>
            <a:r>
              <a:rPr lang="en-US" altLang="zh-CN" dirty="0" err="1">
                <a:ea typeface="SimHei" pitchFamily="49" charset="-122"/>
                <a:cs typeface="Verdana" pitchFamily="34" charset="0"/>
              </a:rPr>
              <a:t>mhuser</a:t>
            </a:r>
            <a:endParaRPr lang="en-US" altLang="zh-CN" dirty="0">
              <a:ea typeface="SimHei" pitchFamily="49" charset="-122"/>
              <a:cs typeface="Verdana" pitchFamily="34" charset="0"/>
            </a:endParaRPr>
          </a:p>
          <a:p>
            <a:pPr marL="0" indent="0">
              <a:buNone/>
            </a:pPr>
            <a:r>
              <a:rPr lang="en-US" b="1" dirty="0">
                <a:ea typeface="SimHei" pitchFamily="49" charset="-122"/>
                <a:cs typeface="Verdana" pitchFamily="34" charset="0"/>
              </a:rPr>
              <a:t>Password: </a:t>
            </a:r>
            <a:r>
              <a:rPr lang="en-US" dirty="0" err="1">
                <a:ea typeface="SimHei" pitchFamily="49" charset="-122"/>
                <a:cs typeface="Verdana" pitchFamily="34" charset="0"/>
              </a:rPr>
              <a:t>mhuser</a:t>
            </a: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5CA6F-4A9B-4662-8D7B-EDED6A889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40723" r="40234" b="44726"/>
          <a:stretch/>
        </p:blipFill>
        <p:spPr bwMode="auto">
          <a:xfrm>
            <a:off x="5077871" y="1955452"/>
            <a:ext cx="4011238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7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MH8 – Main Interface </a:t>
            </a:r>
            <a:r>
              <a:rPr lang="zh-CN" altLang="en-US" b="1" dirty="0"/>
              <a:t>主界面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797844C-6357-4E3A-86C3-022E4236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3" y="1197691"/>
            <a:ext cx="8289926" cy="549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84337"/>
      </p:ext>
    </p:extLst>
  </p:cSld>
  <p:clrMapOvr>
    <a:masterClrMapping/>
  </p:clrMapOvr>
</p:sld>
</file>

<file path=ppt/theme/theme1.xml><?xml version="1.0" encoding="utf-8"?>
<a:theme xmlns:a="http://schemas.openxmlformats.org/drawingml/2006/main" name="MSC_Global_16.9_Final">
  <a:themeElements>
    <a:clrScheme name="MSC Theme">
      <a:dk1>
        <a:sysClr val="windowText" lastClr="000000"/>
      </a:dk1>
      <a:lt1>
        <a:srgbClr val="FFFFFF"/>
      </a:lt1>
      <a:dk2>
        <a:srgbClr val="8B8178"/>
      </a:dk2>
      <a:lt2>
        <a:srgbClr val="FFFFFF"/>
      </a:lt2>
      <a:accent1>
        <a:srgbClr val="FECB00"/>
      </a:accent1>
      <a:accent2>
        <a:srgbClr val="01548A"/>
      </a:accent2>
      <a:accent3>
        <a:srgbClr val="1C6049"/>
      </a:accent3>
      <a:accent4>
        <a:srgbClr val="89006C"/>
      </a:accent4>
      <a:accent5>
        <a:srgbClr val="AF1400"/>
      </a:accent5>
      <a:accent6>
        <a:srgbClr val="6F2EA6"/>
      </a:accent6>
      <a:hlink>
        <a:srgbClr val="0070C0"/>
      </a:hlink>
      <a:folHlink>
        <a:srgbClr val="BFBFBF"/>
      </a:folHlink>
    </a:clrScheme>
    <a:fontScheme name="MSC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c_global_16_9_template_2018.potx" id="{5FFBE842-1862-43F2-8783-50CC97468841}" vid="{6981B19B-7B08-4E20-BFBB-8417307C2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MSC PPT Template</Template>
  <TotalTime>0</TotalTime>
  <Words>3231</Words>
  <Application>Microsoft Office PowerPoint</Application>
  <PresentationFormat>Widescreen</PresentationFormat>
  <Paragraphs>267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SimHei</vt:lpstr>
      <vt:lpstr>SimSun</vt:lpstr>
      <vt:lpstr>Arial</vt:lpstr>
      <vt:lpstr>Arial Black</vt:lpstr>
      <vt:lpstr>Calibri</vt:lpstr>
      <vt:lpstr>Verdana</vt:lpstr>
      <vt:lpstr>MSC_Global_16.9_Final</vt:lpstr>
      <vt:lpstr>Microsoft Excel Worksheet</vt:lpstr>
      <vt:lpstr>Microsoft Excel 97-2003 Worksheet</vt:lpstr>
      <vt:lpstr>SO training   (incl mh8 so operation manual)</vt:lpstr>
      <vt:lpstr>So related training materials</vt:lpstr>
      <vt:lpstr>So related training materials</vt:lpstr>
      <vt:lpstr>PREMANIFEST SUBMISSION ON LINDO WEBSITE</vt:lpstr>
      <vt:lpstr>bi-annual BOOKING AGENT EVALUATION</vt:lpstr>
      <vt:lpstr>MH8 so operation manual</vt:lpstr>
      <vt:lpstr>Mh8 system installation</vt:lpstr>
      <vt:lpstr>Mh8 login 系统登录</vt:lpstr>
      <vt:lpstr>MH8 – Main Interface 主界面</vt:lpstr>
      <vt:lpstr>MH8 – Individuation 个性化设置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2019-04-10T01:44:25Z</dcterms:created>
  <dcterms:modified xsi:type="dcterms:W3CDTF">2019-04-10T09:43:03Z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24caf1-31f7-40c1-bde0-ca915f0156e3_Enabled">
    <vt:lpwstr>True</vt:lpwstr>
  </property>
  <property fmtid="{D5CDD505-2E9C-101B-9397-08002B2CF9AE}" pid="3" name="MSIP_Label_fc24caf1-31f7-40c1-bde0-ca915f0156e3_SiteId">
    <vt:lpwstr>088e9b00-ffd0-458e-bfa1-acf4c596d3cb</vt:lpwstr>
  </property>
  <property fmtid="{D5CDD505-2E9C-101B-9397-08002B2CF9AE}" pid="4" name="MSIP_Label_fc24caf1-31f7-40c1-bde0-ca915f0156e3_Owner">
    <vt:lpwstr>cindy.qian@msc.com</vt:lpwstr>
  </property>
  <property fmtid="{D5CDD505-2E9C-101B-9397-08002B2CF9AE}" pid="5" name="MSIP_Label_fc24caf1-31f7-40c1-bde0-ca915f0156e3_SetDate">
    <vt:lpwstr>2019-04-10T01:44:40.9354363Z</vt:lpwstr>
  </property>
  <property fmtid="{D5CDD505-2E9C-101B-9397-08002B2CF9AE}" pid="6" name="MSIP_Label_fc24caf1-31f7-40c1-bde0-ca915f0156e3_Name">
    <vt:lpwstr>Internal</vt:lpwstr>
  </property>
  <property fmtid="{D5CDD505-2E9C-101B-9397-08002B2CF9AE}" pid="7" name="MSIP_Label_fc24caf1-31f7-40c1-bde0-ca915f0156e3_Application">
    <vt:lpwstr>Microsoft Azure Information Protection</vt:lpwstr>
  </property>
  <property fmtid="{D5CDD505-2E9C-101B-9397-08002B2CF9AE}" pid="8" name="MSIP_Label_fc24caf1-31f7-40c1-bde0-ca915f0156e3_Extended_MSFT_Method">
    <vt:lpwstr>Automatic</vt:lpwstr>
  </property>
  <property fmtid="{D5CDD505-2E9C-101B-9397-08002B2CF9AE}" pid="9" name="Sensitivity">
    <vt:lpwstr>Internal</vt:lpwstr>
  </property>
</Properties>
</file>